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showSpecialPlsOnTitleSld="0">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32" roundtripDataSignature="AMtx7mhry/HaoEPyGKB+rzmG+JABFlDOx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11" Type="http://schemas.openxmlformats.org/officeDocument/2006/relationships/slide" Target="slides/slide7.xml"/><Relationship Id="rId10" Type="http://schemas.openxmlformats.org/officeDocument/2006/relationships/slide" Target="slides/slide6.xml"/><Relationship Id="rId32" Type="http://customschemas.google.com/relationships/presentationmetadata" Target="metadata"/><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it-IT"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7" name="Google Shape;97;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8" name="Google Shape;98;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it-IT"/>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37c84b6d907_0_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3" name="Google Shape;293;g37c84b6d907_0_1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it-IT" sz="1600">
                <a:latin typeface="Arial"/>
                <a:ea typeface="Arial"/>
                <a:cs typeface="Arial"/>
                <a:sym typeface="Arial"/>
              </a:rPr>
              <a:t>DPG is developed to address curse of dimensionality issue in Q-learning whose optimal policy is a probability distribution over actions. When action space is huge, training is intractable because training examples is minor compared to all possible states. DPG handles continuous space by implementing policies that directly output continuous actions instead of a distribution of actions.</a:t>
            </a:r>
            <a:endParaRPr sz="1600">
              <a:latin typeface="Arial"/>
              <a:ea typeface="Arial"/>
              <a:cs typeface="Arial"/>
              <a:sym typeface="Arial"/>
            </a:endParaRPr>
          </a:p>
          <a:p>
            <a:pPr indent="0" lvl="0" marL="0" rtl="0" algn="l">
              <a:lnSpc>
                <a:spcPct val="115000"/>
              </a:lnSpc>
              <a:spcBef>
                <a:spcPts val="0"/>
              </a:spcBef>
              <a:spcAft>
                <a:spcPts val="0"/>
              </a:spcAft>
              <a:buSzPts val="1100"/>
              <a:buNone/>
            </a:pPr>
            <a:r>
              <a:t/>
            </a:r>
            <a:endParaRPr sz="1600">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it-IT" sz="1600">
                <a:latin typeface="Arial"/>
                <a:ea typeface="Arial"/>
                <a:cs typeface="Arial"/>
                <a:sym typeface="Arial"/>
              </a:rPr>
              <a:t>DQN extend traditional Q-learning by using neural networks as function approximators to estimate the Q-value function. DQN uses a separate target network (parameters w′) periodically updated by the main critic network to compute the target value, and minimizes the TD error between the predicted Q-values and target Q-values</a:t>
            </a:r>
            <a:endParaRPr sz="1600">
              <a:latin typeface="Arial"/>
              <a:ea typeface="Arial"/>
              <a:cs typeface="Arial"/>
              <a:sym typeface="Arial"/>
            </a:endParaRPr>
          </a:p>
          <a:p>
            <a:pPr indent="0" lvl="0" marL="0" rtl="0" algn="l">
              <a:lnSpc>
                <a:spcPct val="115000"/>
              </a:lnSpc>
              <a:spcBef>
                <a:spcPts val="0"/>
              </a:spcBef>
              <a:spcAft>
                <a:spcPts val="0"/>
              </a:spcAft>
              <a:buSzPts val="1100"/>
              <a:buNone/>
            </a:pPr>
            <a:r>
              <a:t/>
            </a:r>
            <a:endParaRPr sz="1600">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it-IT" sz="1600">
                <a:latin typeface="Arial"/>
                <a:ea typeface="Arial"/>
                <a:cs typeface="Arial"/>
                <a:sym typeface="Arial"/>
              </a:rPr>
              <a:t>DDPG employ a technique called Experience Replay Buffer to store the experience st, at, rt, st+1, then sample randomly to reduce correlation among training samples</a:t>
            </a:r>
            <a:endParaRPr sz="1600">
              <a:latin typeface="Arial"/>
              <a:ea typeface="Arial"/>
              <a:cs typeface="Arial"/>
              <a:sym typeface="Arial"/>
            </a:endParaRPr>
          </a:p>
          <a:p>
            <a:pPr indent="0" lvl="0" marL="0" rtl="0" algn="l">
              <a:lnSpc>
                <a:spcPct val="115000"/>
              </a:lnSpc>
              <a:spcBef>
                <a:spcPts val="0"/>
              </a:spcBef>
              <a:spcAft>
                <a:spcPts val="0"/>
              </a:spcAft>
              <a:buSzPts val="1100"/>
              <a:buNone/>
            </a:pPr>
            <a:r>
              <a:t/>
            </a:r>
            <a:endParaRPr sz="1600">
              <a:latin typeface="Arial"/>
              <a:ea typeface="Arial"/>
              <a:cs typeface="Arial"/>
              <a:sym typeface="Arial"/>
            </a:endParaRPr>
          </a:p>
          <a:p>
            <a:pPr indent="0" lvl="0" marL="0" rtl="0" algn="l">
              <a:lnSpc>
                <a:spcPct val="115000"/>
              </a:lnSpc>
              <a:spcBef>
                <a:spcPts val="0"/>
              </a:spcBef>
              <a:spcAft>
                <a:spcPts val="0"/>
              </a:spcAft>
              <a:buSzPts val="1100"/>
              <a:buNone/>
            </a:pPr>
            <a:r>
              <a:rPr lang="it-IT" sz="1600">
                <a:latin typeface="Arial"/>
                <a:ea typeface="Arial"/>
                <a:cs typeface="Arial"/>
                <a:sym typeface="Arial"/>
              </a:rPr>
              <a:t>To mitigate the overestimation bias in the value function, TD3 uses two critic networks Qw1 and Qw2, each has a corresponding target network wi′, to compute the target value:</a:t>
            </a:r>
            <a:endParaRPr sz="1600">
              <a:latin typeface="Arial"/>
              <a:ea typeface="Arial"/>
              <a:cs typeface="Arial"/>
              <a:sym typeface="Arial"/>
            </a:endParaRPr>
          </a:p>
          <a:p>
            <a:pPr indent="0" lvl="0" marL="0" rtl="0" algn="l">
              <a:lnSpc>
                <a:spcPct val="115000"/>
              </a:lnSpc>
              <a:spcBef>
                <a:spcPts val="0"/>
              </a:spcBef>
              <a:spcAft>
                <a:spcPts val="0"/>
              </a:spcAft>
              <a:buSzPts val="1100"/>
              <a:buNone/>
            </a:pPr>
            <a:r>
              <a:rPr lang="it-IT" sz="1600">
                <a:latin typeface="Arial"/>
                <a:ea typeface="Arial"/>
                <a:cs typeface="Arial"/>
                <a:sym typeface="Arial"/>
              </a:rPr>
              <a:t>To reduce overfitting to narrow peaks in the value estimate, TD3 adds noise to the target policy. The added noise is clipped to keep the target in a small range</a:t>
            </a:r>
            <a:endParaRPr sz="1600">
              <a:latin typeface="Arial"/>
              <a:ea typeface="Arial"/>
              <a:cs typeface="Arial"/>
              <a:sym typeface="Arial"/>
            </a:endParaRPr>
          </a:p>
        </p:txBody>
      </p:sp>
      <p:sp>
        <p:nvSpPr>
          <p:cNvPr id="294" name="Google Shape;294;g37c84b6d907_0_1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it-IT"/>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37c84b6d907_0_7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2" name="Google Shape;322;g37c84b6d907_0_7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SzPts val="1100"/>
              <a:buNone/>
            </a:pPr>
            <a:r>
              <a:rPr lang="it-IT" sz="2400">
                <a:latin typeface="Arial"/>
                <a:ea typeface="Arial"/>
                <a:cs typeface="Arial"/>
                <a:sym typeface="Arial"/>
              </a:rPr>
              <a:t> </a:t>
            </a:r>
            <a:endParaRPr/>
          </a:p>
        </p:txBody>
      </p:sp>
      <p:sp>
        <p:nvSpPr>
          <p:cNvPr id="323" name="Google Shape;323;g37c84b6d907_0_7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it-IT"/>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37c84b6d907_0_1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9" name="Google Shape;349;g37c84b6d907_0_16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SzPts val="1100"/>
              <a:buNone/>
            </a:pPr>
            <a:r>
              <a:rPr lang="it-IT" sz="1600">
                <a:latin typeface="Arial"/>
                <a:ea typeface="Arial"/>
                <a:cs typeface="Arial"/>
                <a:sym typeface="Arial"/>
              </a:rPr>
              <a:t>US and Japan markets have same patterns, as 2 on-policy models PPO and A2C outperform other 2 off-policy ones TD3 and DDPG.</a:t>
            </a:r>
            <a:endParaRPr sz="1600">
              <a:latin typeface="Arial"/>
              <a:ea typeface="Arial"/>
              <a:cs typeface="Arial"/>
              <a:sym typeface="Arial"/>
            </a:endParaRPr>
          </a:p>
          <a:p>
            <a:pPr indent="0" lvl="0" marL="0" rtl="0" algn="l">
              <a:lnSpc>
                <a:spcPct val="115000"/>
              </a:lnSpc>
              <a:spcBef>
                <a:spcPts val="0"/>
              </a:spcBef>
              <a:spcAft>
                <a:spcPts val="0"/>
              </a:spcAft>
              <a:buSzPts val="1100"/>
              <a:buNone/>
            </a:pPr>
            <a:r>
              <a:rPr lang="it-IT" sz="1600">
                <a:latin typeface="Arial"/>
                <a:ea typeface="Arial"/>
                <a:cs typeface="Arial"/>
                <a:sym typeface="Arial"/>
              </a:rPr>
              <a:t>Vietnam market shows a different pattern, where A2C is best model and PPO is the worst one.</a:t>
            </a:r>
            <a:endParaRPr sz="1600">
              <a:latin typeface="Arial"/>
              <a:ea typeface="Arial"/>
              <a:cs typeface="Arial"/>
              <a:sym typeface="Arial"/>
            </a:endParaRPr>
          </a:p>
          <a:p>
            <a:pPr indent="0" lvl="0" marL="0" rtl="0" algn="l">
              <a:lnSpc>
                <a:spcPct val="115000"/>
              </a:lnSpc>
              <a:spcBef>
                <a:spcPts val="0"/>
              </a:spcBef>
              <a:spcAft>
                <a:spcPts val="0"/>
              </a:spcAft>
              <a:buSzPts val="1100"/>
              <a:buNone/>
            </a:pPr>
            <a:r>
              <a:t/>
            </a:r>
            <a:endParaRPr sz="1600">
              <a:latin typeface="Arial"/>
              <a:ea typeface="Arial"/>
              <a:cs typeface="Arial"/>
              <a:sym typeface="Arial"/>
            </a:endParaRPr>
          </a:p>
          <a:p>
            <a:pPr indent="0" lvl="0" marL="0" rtl="0" algn="l">
              <a:lnSpc>
                <a:spcPct val="115000"/>
              </a:lnSpc>
              <a:spcBef>
                <a:spcPts val="0"/>
              </a:spcBef>
              <a:spcAft>
                <a:spcPts val="0"/>
              </a:spcAft>
              <a:buSzPts val="1100"/>
              <a:buNone/>
            </a:pPr>
            <a:r>
              <a:rPr lang="it-IT" sz="1600">
                <a:latin typeface="Arial"/>
                <a:ea typeface="Arial"/>
                <a:cs typeface="Arial"/>
                <a:sym typeface="Arial"/>
              </a:rPr>
              <a:t>Q1</a:t>
            </a:r>
            <a:endParaRPr sz="1600">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it-IT" sz="1600">
                <a:latin typeface="Arial"/>
                <a:ea typeface="Arial"/>
                <a:cs typeface="Arial"/>
                <a:sym typeface="Arial"/>
              </a:rPr>
              <a:t>Off-policy algorithms like DDPG and TD3 use replay buffers to squeeze gradient steps of each sample, but in stock trading environment, keeping stored transitions in buffers may introduce noisy and probably wrong training targets. As Q-networks try to fit this drifting mixture of old and new data, they develop bias, so policy is pulled toward actions that looked good but actually, state-action value is now obsolete.</a:t>
            </a:r>
            <a:br>
              <a:rPr lang="it-IT" sz="1600">
                <a:latin typeface="Arial"/>
                <a:ea typeface="Arial"/>
                <a:cs typeface="Arial"/>
                <a:sym typeface="Arial"/>
              </a:rPr>
            </a:br>
            <a:r>
              <a:rPr lang="it-IT" sz="1600">
                <a:latin typeface="Arial"/>
                <a:ea typeface="Arial"/>
                <a:cs typeface="Arial"/>
                <a:sym typeface="Arial"/>
              </a:rPr>
              <a:t>On-policy methods like A2C and PPO overcome that distribution mismatch by updating only based on the most recent trajectory. These methods sacrifice sample efficiency but gain stability because critic observes same environment as actor will behave in next step. </a:t>
            </a:r>
            <a:endParaRPr sz="1600">
              <a:latin typeface="Arial"/>
              <a:ea typeface="Arial"/>
              <a:cs typeface="Arial"/>
              <a:sym typeface="Arial"/>
            </a:endParaRPr>
          </a:p>
          <a:p>
            <a:pPr indent="0" lvl="0" marL="0" rtl="0" algn="l">
              <a:lnSpc>
                <a:spcPct val="115000"/>
              </a:lnSpc>
              <a:spcBef>
                <a:spcPts val="0"/>
              </a:spcBef>
              <a:spcAft>
                <a:spcPts val="0"/>
              </a:spcAft>
              <a:buSzPts val="1100"/>
              <a:buNone/>
            </a:pPr>
            <a:r>
              <a:t/>
            </a:r>
            <a:endParaRPr sz="1600">
              <a:latin typeface="Arial"/>
              <a:ea typeface="Arial"/>
              <a:cs typeface="Arial"/>
              <a:sym typeface="Arial"/>
            </a:endParaRPr>
          </a:p>
          <a:p>
            <a:pPr indent="0" lvl="0" marL="0" rtl="0" algn="l">
              <a:lnSpc>
                <a:spcPct val="115000"/>
              </a:lnSpc>
              <a:spcBef>
                <a:spcPts val="0"/>
              </a:spcBef>
              <a:spcAft>
                <a:spcPts val="0"/>
              </a:spcAft>
              <a:buSzPts val="1100"/>
              <a:buNone/>
            </a:pPr>
            <a:r>
              <a:rPr lang="it-IT" sz="1600">
                <a:latin typeface="Arial"/>
                <a:ea typeface="Arial"/>
                <a:cs typeface="Arial"/>
                <a:sym typeface="Arial"/>
              </a:rPr>
              <a:t>Q2</a:t>
            </a:r>
            <a:endParaRPr sz="1600">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it-IT" sz="1600">
                <a:latin typeface="Arial"/>
                <a:ea typeface="Arial"/>
                <a:cs typeface="Arial"/>
                <a:sym typeface="Arial"/>
              </a:rPr>
              <a:t>PPO clips the surrogate loss to limit the update size, so it learns quickly but still keep the policy change smallt.</a:t>
            </a:r>
            <a:br>
              <a:rPr lang="it-IT" sz="1600">
                <a:latin typeface="Arial"/>
                <a:ea typeface="Arial"/>
                <a:cs typeface="Arial"/>
                <a:sym typeface="Arial"/>
              </a:rPr>
            </a:br>
            <a:r>
              <a:rPr lang="it-IT" sz="1600">
                <a:latin typeface="Arial"/>
                <a:ea typeface="Arial"/>
                <a:cs typeface="Arial"/>
                <a:sym typeface="Arial"/>
              </a:rPr>
              <a:t>A2C has similar actor-critic backbone as PPO, but it updates policy using only a single-step return, making it subordinate to PPO.</a:t>
            </a:r>
            <a:br>
              <a:rPr lang="it-IT" sz="1600">
                <a:latin typeface="Arial"/>
                <a:ea typeface="Arial"/>
                <a:cs typeface="Arial"/>
                <a:sym typeface="Arial"/>
              </a:rPr>
            </a:br>
            <a:r>
              <a:rPr lang="it-IT" sz="1600">
                <a:latin typeface="Arial"/>
                <a:ea typeface="Arial"/>
                <a:cs typeface="Arial"/>
                <a:sym typeface="Arial"/>
              </a:rPr>
              <a:t>TD3 is a direct improved version of DDPG with twin critics and delayed policy updates, so that it beats its parent DDPG easily.</a:t>
            </a:r>
            <a:br>
              <a:rPr lang="it-IT" sz="1600">
                <a:latin typeface="Arial"/>
                <a:ea typeface="Arial"/>
                <a:cs typeface="Arial"/>
                <a:sym typeface="Arial"/>
              </a:rPr>
            </a:br>
            <a:r>
              <a:rPr lang="it-IT" sz="1600">
                <a:latin typeface="Arial"/>
                <a:ea typeface="Arial"/>
                <a:cs typeface="Arial"/>
                <a:sym typeface="Arial"/>
              </a:rPr>
              <a:t>DDPG with a single critic and immediate policy updates seems to be underperformed</a:t>
            </a:r>
            <a:endParaRPr sz="1600">
              <a:latin typeface="Arial"/>
              <a:ea typeface="Arial"/>
              <a:cs typeface="Arial"/>
              <a:sym typeface="Arial"/>
            </a:endParaRPr>
          </a:p>
          <a:p>
            <a:pPr indent="0" lvl="0" marL="0" rtl="0" algn="l">
              <a:lnSpc>
                <a:spcPct val="115000"/>
              </a:lnSpc>
              <a:spcBef>
                <a:spcPts val="0"/>
              </a:spcBef>
              <a:spcAft>
                <a:spcPts val="0"/>
              </a:spcAft>
              <a:buSzPts val="1100"/>
              <a:buNone/>
            </a:pPr>
            <a:r>
              <a:t/>
            </a:r>
            <a:endParaRPr sz="1600">
              <a:latin typeface="Arial"/>
              <a:ea typeface="Arial"/>
              <a:cs typeface="Arial"/>
              <a:sym typeface="Arial"/>
            </a:endParaRPr>
          </a:p>
        </p:txBody>
      </p:sp>
      <p:sp>
        <p:nvSpPr>
          <p:cNvPr id="350" name="Google Shape;350;g37c84b6d907_0_16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it-IT"/>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37c84b6d907_0_18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7" name="Google Shape;367;g37c84b6d907_0_18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SzPts val="1100"/>
              <a:buNone/>
            </a:pPr>
            <a:r>
              <a:rPr lang="it-IT" sz="2400">
                <a:latin typeface="Arial"/>
                <a:ea typeface="Arial"/>
                <a:cs typeface="Arial"/>
                <a:sym typeface="Arial"/>
              </a:rPr>
              <a:t> </a:t>
            </a:r>
            <a:endParaRPr/>
          </a:p>
        </p:txBody>
      </p:sp>
      <p:sp>
        <p:nvSpPr>
          <p:cNvPr id="368" name="Google Shape;368;g37c84b6d907_0_18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it-IT"/>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37c84b6d907_0_20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2" name="Google Shape;382;g37c84b6d907_0_20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SzPts val="1100"/>
              <a:buNone/>
            </a:pPr>
            <a:r>
              <a:rPr lang="it-IT" sz="2400">
                <a:latin typeface="Arial"/>
                <a:ea typeface="Arial"/>
                <a:cs typeface="Arial"/>
                <a:sym typeface="Arial"/>
              </a:rPr>
              <a:t> </a:t>
            </a:r>
            <a:endParaRPr/>
          </a:p>
        </p:txBody>
      </p:sp>
      <p:sp>
        <p:nvSpPr>
          <p:cNvPr id="383" name="Google Shape;383;g37c84b6d907_0_20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it-IT"/>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37c84b6d907_0_2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1" name="Google Shape;391;g37c84b6d907_0_21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SzPts val="1100"/>
              <a:buNone/>
            </a:pPr>
            <a:r>
              <a:rPr lang="it-IT" sz="2400">
                <a:latin typeface="Arial"/>
                <a:ea typeface="Arial"/>
                <a:cs typeface="Arial"/>
                <a:sym typeface="Arial"/>
              </a:rPr>
              <a:t> </a:t>
            </a:r>
            <a:endParaRPr/>
          </a:p>
        </p:txBody>
      </p:sp>
      <p:sp>
        <p:nvSpPr>
          <p:cNvPr id="392" name="Google Shape;392;g37c84b6d907_0_21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it-IT"/>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g37c84b6d907_0_2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0" name="Google Shape;400;g37c84b6d907_0_24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SzPts val="1100"/>
              <a:buNone/>
            </a:pPr>
            <a:r>
              <a:rPr lang="it-IT" sz="1600">
                <a:latin typeface="Arial"/>
                <a:ea typeface="Arial"/>
                <a:cs typeface="Arial"/>
                <a:sym typeface="Arial"/>
              </a:rPr>
              <a:t>2</a:t>
            </a:r>
            <a:r>
              <a:rPr lang="it-IT" sz="1600">
                <a:latin typeface="Arial"/>
                <a:ea typeface="Arial"/>
                <a:cs typeface="Arial"/>
                <a:sym typeface="Arial"/>
              </a:rPr>
              <a:t> on-policy approaches A2C and PPO were able to find dominated stocks in portfolio, namely UnitedHealth Group (thistle), Visa (purple), and McDonald (yellow). Distributions generated by 2 methods are different, but in general, both agrees with each other on those three dominated stocks.</a:t>
            </a:r>
            <a:endParaRPr sz="1600">
              <a:latin typeface="Arial"/>
              <a:ea typeface="Arial"/>
              <a:cs typeface="Arial"/>
              <a:sym typeface="Arial"/>
            </a:endParaRPr>
          </a:p>
          <a:p>
            <a:pPr indent="0" lvl="0" marL="0" rtl="0" algn="l">
              <a:lnSpc>
                <a:spcPct val="115000"/>
              </a:lnSpc>
              <a:spcBef>
                <a:spcPts val="0"/>
              </a:spcBef>
              <a:spcAft>
                <a:spcPts val="0"/>
              </a:spcAft>
              <a:buSzPts val="1100"/>
              <a:buNone/>
            </a:pPr>
            <a:r>
              <a:t/>
            </a:r>
            <a:endParaRPr sz="1600">
              <a:latin typeface="Arial"/>
              <a:ea typeface="Arial"/>
              <a:cs typeface="Arial"/>
              <a:sym typeface="Arial"/>
            </a:endParaRPr>
          </a:p>
          <a:p>
            <a:pPr indent="0" lvl="0" marL="0" rtl="0" algn="l">
              <a:lnSpc>
                <a:spcPct val="115000"/>
              </a:lnSpc>
              <a:spcBef>
                <a:spcPts val="0"/>
              </a:spcBef>
              <a:spcAft>
                <a:spcPts val="0"/>
              </a:spcAft>
              <a:buSzPts val="1100"/>
              <a:buNone/>
            </a:pPr>
            <a:r>
              <a:rPr lang="it-IT" sz="1600">
                <a:latin typeface="Arial"/>
                <a:ea typeface="Arial"/>
                <a:cs typeface="Arial"/>
                <a:sym typeface="Arial"/>
              </a:rPr>
              <a:t>DDPG and TD3 do not generate clear dominated areas like A2C and PPO; the portfolio weights are distributed more evenly without any prominent stock.</a:t>
            </a:r>
            <a:endParaRPr sz="1600">
              <a:latin typeface="Arial"/>
              <a:ea typeface="Arial"/>
              <a:cs typeface="Arial"/>
              <a:sym typeface="Arial"/>
            </a:endParaRPr>
          </a:p>
          <a:p>
            <a:pPr indent="0" lvl="0" marL="0" rtl="0" algn="l">
              <a:lnSpc>
                <a:spcPct val="115000"/>
              </a:lnSpc>
              <a:spcBef>
                <a:spcPts val="0"/>
              </a:spcBef>
              <a:spcAft>
                <a:spcPts val="0"/>
              </a:spcAft>
              <a:buSzPts val="1100"/>
              <a:buNone/>
            </a:pPr>
            <a:r>
              <a:t/>
            </a:r>
            <a:endParaRPr sz="1600">
              <a:latin typeface="Arial"/>
              <a:ea typeface="Arial"/>
              <a:cs typeface="Arial"/>
              <a:sym typeface="Arial"/>
            </a:endParaRPr>
          </a:p>
        </p:txBody>
      </p:sp>
      <p:sp>
        <p:nvSpPr>
          <p:cNvPr id="401" name="Google Shape;401;g37c84b6d907_0_24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it-IT"/>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g37d7ff17f10_0_1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9" name="Google Shape;419;g37d7ff17f10_0_11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SzPts val="1100"/>
              <a:buNone/>
            </a:pPr>
            <a:r>
              <a:rPr lang="it-IT" sz="1600">
                <a:latin typeface="Arial"/>
                <a:ea typeface="Arial"/>
                <a:cs typeface="Arial"/>
                <a:sym typeface="Arial"/>
              </a:rPr>
              <a:t>If we go back to Figure, we can see that those chosen stocks are in middle of both mean and volatility of cumulative return, meaning that A2C and PPO have invested in stocks having a balance of return and volatility.</a:t>
            </a:r>
            <a:endParaRPr sz="2400">
              <a:latin typeface="Arial"/>
              <a:ea typeface="Arial"/>
              <a:cs typeface="Arial"/>
              <a:sym typeface="Arial"/>
            </a:endParaRPr>
          </a:p>
        </p:txBody>
      </p:sp>
      <p:sp>
        <p:nvSpPr>
          <p:cNvPr id="420" name="Google Shape;420;g37d7ff17f10_0_11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it-IT"/>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g37c84b6d907_0_26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8" name="Google Shape;438;g37c84b6d907_0_26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SzPts val="1100"/>
              <a:buNone/>
            </a:pPr>
            <a:r>
              <a:rPr lang="it-IT" sz="1600">
                <a:latin typeface="Arial"/>
                <a:ea typeface="Arial"/>
                <a:cs typeface="Arial"/>
                <a:sym typeface="Arial"/>
              </a:rPr>
              <a:t>B</a:t>
            </a:r>
            <a:r>
              <a:rPr lang="it-IT" sz="1600">
                <a:latin typeface="Arial"/>
                <a:ea typeface="Arial"/>
                <a:cs typeface="Arial"/>
                <a:sym typeface="Arial"/>
              </a:rPr>
              <a:t>ehaviors of DDPG and TD3 are similar to DJIA 30 Index as they produce somewhat evenly distributed weights with ups and downs.</a:t>
            </a:r>
            <a:endParaRPr sz="1600">
              <a:latin typeface="Arial"/>
              <a:ea typeface="Arial"/>
              <a:cs typeface="Arial"/>
              <a:sym typeface="Arial"/>
            </a:endParaRPr>
          </a:p>
          <a:p>
            <a:pPr indent="0" lvl="0" marL="0" rtl="0" algn="l">
              <a:lnSpc>
                <a:spcPct val="115000"/>
              </a:lnSpc>
              <a:spcBef>
                <a:spcPts val="0"/>
              </a:spcBef>
              <a:spcAft>
                <a:spcPts val="0"/>
              </a:spcAft>
              <a:buSzPts val="1100"/>
              <a:buNone/>
            </a:pPr>
            <a:r>
              <a:t/>
            </a:r>
            <a:endParaRPr sz="1600">
              <a:latin typeface="Arial"/>
              <a:ea typeface="Arial"/>
              <a:cs typeface="Arial"/>
              <a:sym typeface="Arial"/>
            </a:endParaRPr>
          </a:p>
          <a:p>
            <a:pPr indent="0" lvl="0" marL="0" rtl="0" algn="l">
              <a:lnSpc>
                <a:spcPct val="115000"/>
              </a:lnSpc>
              <a:spcBef>
                <a:spcPts val="0"/>
              </a:spcBef>
              <a:spcAft>
                <a:spcPts val="0"/>
              </a:spcAft>
              <a:buSzPts val="1100"/>
              <a:buNone/>
            </a:pPr>
            <a:r>
              <a:rPr lang="it-IT" sz="1600">
                <a:latin typeface="Arial"/>
                <a:ea typeface="Arial"/>
                <a:cs typeface="Arial"/>
                <a:sym typeface="Arial"/>
              </a:rPr>
              <a:t>A2C does not really prioritize any stock. </a:t>
            </a:r>
            <a:endParaRPr sz="1600">
              <a:latin typeface="Arial"/>
              <a:ea typeface="Arial"/>
              <a:cs typeface="Arial"/>
              <a:sym typeface="Arial"/>
            </a:endParaRPr>
          </a:p>
          <a:p>
            <a:pPr indent="0" lvl="0" marL="0" rtl="0" algn="l">
              <a:lnSpc>
                <a:spcPct val="115000"/>
              </a:lnSpc>
              <a:spcBef>
                <a:spcPts val="0"/>
              </a:spcBef>
              <a:spcAft>
                <a:spcPts val="0"/>
              </a:spcAft>
              <a:buSzPts val="1100"/>
              <a:buNone/>
            </a:pPr>
            <a:r>
              <a:rPr lang="it-IT" sz="1600">
                <a:latin typeface="Arial"/>
                <a:ea typeface="Arial"/>
                <a:cs typeface="Arial"/>
                <a:sym typeface="Arial"/>
              </a:rPr>
              <a:t>Only PPO was able to find clearly dominated stocks to invest in</a:t>
            </a:r>
            <a:endParaRPr sz="1600">
              <a:latin typeface="Arial"/>
              <a:ea typeface="Arial"/>
              <a:cs typeface="Arial"/>
              <a:sym typeface="Arial"/>
            </a:endParaRPr>
          </a:p>
          <a:p>
            <a:pPr indent="0" lvl="0" marL="0" rtl="0" algn="l">
              <a:lnSpc>
                <a:spcPct val="115000"/>
              </a:lnSpc>
              <a:spcBef>
                <a:spcPts val="0"/>
              </a:spcBef>
              <a:spcAft>
                <a:spcPts val="0"/>
              </a:spcAft>
              <a:buSzPts val="1100"/>
              <a:buNone/>
            </a:pPr>
            <a:r>
              <a:t/>
            </a:r>
            <a:endParaRPr sz="1600">
              <a:latin typeface="Arial"/>
              <a:ea typeface="Arial"/>
              <a:cs typeface="Arial"/>
              <a:sym typeface="Arial"/>
            </a:endParaRPr>
          </a:p>
        </p:txBody>
      </p:sp>
      <p:sp>
        <p:nvSpPr>
          <p:cNvPr id="439" name="Google Shape;439;g37c84b6d907_0_26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it-IT"/>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g37c84b6d907_0_28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7" name="Google Shape;457;g37c84b6d907_0_28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SzPts val="1100"/>
              <a:buNone/>
            </a:pPr>
            <a:r>
              <a:rPr lang="it-IT" sz="1600">
                <a:latin typeface="Arial"/>
                <a:ea typeface="Arial"/>
                <a:cs typeface="Arial"/>
                <a:sym typeface="Arial"/>
              </a:rPr>
              <a:t>A</a:t>
            </a:r>
            <a:r>
              <a:rPr lang="it-IT" sz="1600">
                <a:latin typeface="Arial"/>
                <a:ea typeface="Arial"/>
                <a:cs typeface="Arial"/>
                <a:sym typeface="Arial"/>
              </a:rPr>
              <a:t> common patterns among 4 models is horizontal bands of some dominated stocks that lasts for years, i.e. there are only a few stocks that dominated portfolio throughout trading period. This pattern is clearer in PPO, DDPG, and TD3 where dominated stocks occupied almost whole trading period.</a:t>
            </a:r>
            <a:endParaRPr sz="1600">
              <a:latin typeface="Arial"/>
              <a:ea typeface="Arial"/>
              <a:cs typeface="Arial"/>
              <a:sym typeface="Arial"/>
            </a:endParaRPr>
          </a:p>
          <a:p>
            <a:pPr indent="0" lvl="0" marL="0" rtl="0" algn="l">
              <a:lnSpc>
                <a:spcPct val="115000"/>
              </a:lnSpc>
              <a:spcBef>
                <a:spcPts val="0"/>
              </a:spcBef>
              <a:spcAft>
                <a:spcPts val="0"/>
              </a:spcAft>
              <a:buSzPts val="1100"/>
              <a:buNone/>
            </a:pPr>
            <a:r>
              <a:rPr lang="it-IT" sz="1600">
                <a:latin typeface="Arial"/>
                <a:ea typeface="Arial"/>
                <a:cs typeface="Arial"/>
                <a:sym typeface="Arial"/>
              </a:rPr>
              <a:t>This means those methods have not learned to redistribute constituent weights based on market stock values.</a:t>
            </a:r>
            <a:endParaRPr sz="1600">
              <a:latin typeface="Arial"/>
              <a:ea typeface="Arial"/>
              <a:cs typeface="Arial"/>
              <a:sym typeface="Arial"/>
            </a:endParaRPr>
          </a:p>
          <a:p>
            <a:pPr indent="0" lvl="0" marL="0" rtl="0" algn="l">
              <a:lnSpc>
                <a:spcPct val="115000"/>
              </a:lnSpc>
              <a:spcBef>
                <a:spcPts val="0"/>
              </a:spcBef>
              <a:spcAft>
                <a:spcPts val="0"/>
              </a:spcAft>
              <a:buSzPts val="1100"/>
              <a:buNone/>
            </a:pPr>
            <a:r>
              <a:rPr lang="it-IT" sz="1600">
                <a:latin typeface="Arial"/>
                <a:ea typeface="Arial"/>
                <a:cs typeface="Arial"/>
                <a:sym typeface="Arial"/>
              </a:rPr>
              <a:t>Only A2C was able to reallocate portfolio weights effectively, as can be seen through up-and-down areas.</a:t>
            </a:r>
            <a:br>
              <a:rPr lang="it-IT" sz="1600">
                <a:latin typeface="Arial"/>
                <a:ea typeface="Arial"/>
                <a:cs typeface="Arial"/>
                <a:sym typeface="Arial"/>
              </a:rPr>
            </a:br>
            <a:r>
              <a:rPr lang="it-IT" sz="1600">
                <a:latin typeface="Arial"/>
                <a:ea typeface="Arial"/>
                <a:cs typeface="Arial"/>
                <a:sym typeface="Arial"/>
              </a:rPr>
              <a:t>Nevertheless, as amount of training data in VN Index are much less than that in DJIA and TOPIX indexes, we cannot say for sure whether PPO can work for Vietnam market.</a:t>
            </a:r>
            <a:endParaRPr sz="1600">
              <a:latin typeface="Arial"/>
              <a:ea typeface="Arial"/>
              <a:cs typeface="Arial"/>
              <a:sym typeface="Arial"/>
            </a:endParaRPr>
          </a:p>
          <a:p>
            <a:pPr indent="0" lvl="0" marL="0" rtl="0" algn="l">
              <a:lnSpc>
                <a:spcPct val="115000"/>
              </a:lnSpc>
              <a:spcBef>
                <a:spcPts val="0"/>
              </a:spcBef>
              <a:spcAft>
                <a:spcPts val="0"/>
              </a:spcAft>
              <a:buSzPts val="1100"/>
              <a:buNone/>
            </a:pPr>
            <a:r>
              <a:t/>
            </a:r>
            <a:endParaRPr sz="1600">
              <a:latin typeface="Arial"/>
              <a:ea typeface="Arial"/>
              <a:cs typeface="Arial"/>
              <a:sym typeface="Arial"/>
            </a:endParaRPr>
          </a:p>
        </p:txBody>
      </p:sp>
      <p:sp>
        <p:nvSpPr>
          <p:cNvPr id="458" name="Google Shape;458;g37c84b6d907_0_28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it-IT"/>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0" name="Google Shape;110;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1" name="Google Shape;111;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it-IT"/>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g37c84b6d907_0_30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6" name="Google Shape;476;g37c84b6d907_0_30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SzPts val="1100"/>
              <a:buNone/>
            </a:pPr>
            <a:r>
              <a:rPr lang="it-IT" sz="1600">
                <a:latin typeface="Arial"/>
                <a:ea typeface="Arial"/>
                <a:cs typeface="Arial"/>
                <a:sym typeface="Arial"/>
              </a:rPr>
              <a:t>As expected, now PPO stands first followed by A2C, while TD3 and DDPG are similar. This observation is consistent with what we have seen in DJIA 30 and TOPIX 30 indexes, confirming that PPO is dependent on large amount of data to perform well.</a:t>
            </a:r>
            <a:endParaRPr sz="1600">
              <a:latin typeface="Arial"/>
              <a:ea typeface="Arial"/>
              <a:cs typeface="Arial"/>
              <a:sym typeface="Arial"/>
            </a:endParaRPr>
          </a:p>
          <a:p>
            <a:pPr indent="0" lvl="0" marL="0" rtl="0" algn="l">
              <a:lnSpc>
                <a:spcPct val="115000"/>
              </a:lnSpc>
              <a:spcBef>
                <a:spcPts val="0"/>
              </a:spcBef>
              <a:spcAft>
                <a:spcPts val="0"/>
              </a:spcAft>
              <a:buSzPts val="1100"/>
              <a:buNone/>
            </a:pPr>
            <a:r>
              <a:t/>
            </a:r>
            <a:endParaRPr sz="1600">
              <a:latin typeface="Arial"/>
              <a:ea typeface="Arial"/>
              <a:cs typeface="Arial"/>
              <a:sym typeface="Arial"/>
            </a:endParaRPr>
          </a:p>
        </p:txBody>
      </p:sp>
      <p:sp>
        <p:nvSpPr>
          <p:cNvPr id="477" name="Google Shape;477;g37c84b6d907_0_30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it-IT"/>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g37c84b6d907_0_3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88" name="Google Shape;488;g37c84b6d907_0_32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SzPts val="1100"/>
              <a:buNone/>
            </a:pPr>
            <a:r>
              <a:rPr lang="it-IT" sz="2400">
                <a:latin typeface="Arial"/>
                <a:ea typeface="Arial"/>
                <a:cs typeface="Arial"/>
                <a:sym typeface="Arial"/>
              </a:rPr>
              <a:t> </a:t>
            </a:r>
            <a:endParaRPr/>
          </a:p>
        </p:txBody>
      </p:sp>
      <p:sp>
        <p:nvSpPr>
          <p:cNvPr id="489" name="Google Shape;489;g37c84b6d907_0_32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it-IT"/>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g37c84b6d907_0_3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98" name="Google Shape;498;g37c84b6d907_0_34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SzPts val="1100"/>
              <a:buNone/>
            </a:pPr>
            <a:r>
              <a:rPr lang="it-IT" sz="1600">
                <a:latin typeface="Arial"/>
                <a:ea typeface="Arial"/>
                <a:cs typeface="Arial"/>
                <a:sym typeface="Arial"/>
              </a:rPr>
              <a:t>Overall, A2C and PPO have found out Vietcombank (slateblue) and Masan (gold) as optimal stocks to put large weights on. Meanwhile, DDPG and TD still have trouble in finding optimal stocks, so they tend to distribute weights evenly among stocks</a:t>
            </a:r>
            <a:endParaRPr sz="1600">
              <a:latin typeface="Arial"/>
              <a:ea typeface="Arial"/>
              <a:cs typeface="Arial"/>
              <a:sym typeface="Arial"/>
            </a:endParaRPr>
          </a:p>
          <a:p>
            <a:pPr indent="0" lvl="0" marL="0" rtl="0" algn="l">
              <a:lnSpc>
                <a:spcPct val="115000"/>
              </a:lnSpc>
              <a:spcBef>
                <a:spcPts val="0"/>
              </a:spcBef>
              <a:spcAft>
                <a:spcPts val="0"/>
              </a:spcAft>
              <a:buSzPts val="1100"/>
              <a:buNone/>
            </a:pPr>
            <a:r>
              <a:t/>
            </a:r>
            <a:endParaRPr sz="1600">
              <a:latin typeface="Arial"/>
              <a:ea typeface="Arial"/>
              <a:cs typeface="Arial"/>
              <a:sym typeface="Arial"/>
            </a:endParaRPr>
          </a:p>
        </p:txBody>
      </p:sp>
      <p:sp>
        <p:nvSpPr>
          <p:cNvPr id="499" name="Google Shape;499;g37c84b6d907_0_34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it-IT"/>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g37c84b6d907_0_36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17" name="Google Shape;517;g37c84b6d907_0_36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SzPts val="1100"/>
              <a:buNone/>
            </a:pPr>
            <a:r>
              <a:rPr lang="it-IT" sz="2400">
                <a:latin typeface="Arial"/>
                <a:ea typeface="Arial"/>
                <a:cs typeface="Arial"/>
                <a:sym typeface="Arial"/>
              </a:rPr>
              <a:t> </a:t>
            </a:r>
            <a:endParaRPr/>
          </a:p>
        </p:txBody>
      </p:sp>
      <p:sp>
        <p:nvSpPr>
          <p:cNvPr id="518" name="Google Shape;518;g37c84b6d907_0_36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it-IT"/>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 name="Shape 524"/>
        <p:cNvGrpSpPr/>
        <p:nvPr/>
      </p:nvGrpSpPr>
      <p:grpSpPr>
        <a:xfrm>
          <a:off x="0" y="0"/>
          <a:ext cx="0" cy="0"/>
          <a:chOff x="0" y="0"/>
          <a:chExt cx="0" cy="0"/>
        </a:xfrm>
      </p:grpSpPr>
      <p:sp>
        <p:nvSpPr>
          <p:cNvPr id="525" name="Google Shape;525;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26" name="Google Shape;526;p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27" name="Google Shape;527;p1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it-IT"/>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3" name="Shape 533"/>
        <p:cNvGrpSpPr/>
        <p:nvPr/>
      </p:nvGrpSpPr>
      <p:grpSpPr>
        <a:xfrm>
          <a:off x="0" y="0"/>
          <a:ext cx="0" cy="0"/>
          <a:chOff x="0" y="0"/>
          <a:chExt cx="0" cy="0"/>
        </a:xfrm>
      </p:grpSpPr>
      <p:sp>
        <p:nvSpPr>
          <p:cNvPr id="534" name="Google Shape;534;g37c5e9e52e0_0_7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35" name="Google Shape;535;g37c5e9e52e0_0_7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SzPts val="1100"/>
              <a:buNone/>
            </a:pPr>
            <a:r>
              <a:rPr lang="it-IT" sz="2400">
                <a:latin typeface="Arial"/>
                <a:ea typeface="Arial"/>
                <a:cs typeface="Arial"/>
                <a:sym typeface="Arial"/>
              </a:rPr>
              <a:t> </a:t>
            </a:r>
            <a:endParaRPr/>
          </a:p>
        </p:txBody>
      </p:sp>
      <p:sp>
        <p:nvSpPr>
          <p:cNvPr id="536" name="Google Shape;536;g37c5e9e52e0_0_7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it-IT"/>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g37daaf15742_0_6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49" name="Google Shape;549;g37daaf15742_0_6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SzPts val="1100"/>
              <a:buNone/>
            </a:pPr>
            <a:r>
              <a:rPr lang="it-IT" sz="2400">
                <a:latin typeface="Arial"/>
                <a:ea typeface="Arial"/>
                <a:cs typeface="Arial"/>
                <a:sym typeface="Arial"/>
              </a:rPr>
              <a:t> </a:t>
            </a:r>
            <a:endParaRPr/>
          </a:p>
        </p:txBody>
      </p:sp>
      <p:sp>
        <p:nvSpPr>
          <p:cNvPr id="550" name="Google Shape;550;g37daaf15742_0_6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it-IT"/>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 name="Shape 557"/>
        <p:cNvGrpSpPr/>
        <p:nvPr/>
      </p:nvGrpSpPr>
      <p:grpSpPr>
        <a:xfrm>
          <a:off x="0" y="0"/>
          <a:ext cx="0" cy="0"/>
          <a:chOff x="0" y="0"/>
          <a:chExt cx="0" cy="0"/>
        </a:xfrm>
      </p:grpSpPr>
      <p:sp>
        <p:nvSpPr>
          <p:cNvPr id="558" name="Google Shape;558;g37d7ff17f10_0_1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59" name="Google Shape;559;g37d7ff17f10_0_14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SzPts val="1100"/>
              <a:buNone/>
            </a:pPr>
            <a:r>
              <a:rPr lang="it-IT" sz="2400">
                <a:latin typeface="Arial"/>
                <a:ea typeface="Arial"/>
                <a:cs typeface="Arial"/>
                <a:sym typeface="Arial"/>
              </a:rPr>
              <a:t> </a:t>
            </a:r>
            <a:endParaRPr/>
          </a:p>
        </p:txBody>
      </p:sp>
      <p:sp>
        <p:nvSpPr>
          <p:cNvPr id="560" name="Google Shape;560;g37d7ff17f10_0_14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it-IT"/>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34134636cba_0_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8" name="Google Shape;118;g34134636cba_0_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SzPts val="1100"/>
              <a:buNone/>
            </a:pPr>
            <a:r>
              <a:rPr lang="it-IT" sz="1600">
                <a:latin typeface="Arial"/>
                <a:ea typeface="Arial"/>
                <a:cs typeface="Arial"/>
                <a:sym typeface="Arial"/>
              </a:rPr>
              <a:t>RL has emerged as a promising approach. RL learns through interaction with an environment and yields actions as outputs, which is fundamentally well-suited to portfolio management s</a:t>
            </a:r>
            <a:r>
              <a:rPr lang="it-IT" sz="1600">
                <a:latin typeface="Arial"/>
                <a:ea typeface="Arial"/>
                <a:cs typeface="Arial"/>
                <a:sym typeface="Arial"/>
              </a:rPr>
              <a:t>ince investment decisions involve sequential decision-making processes under uncertainty and actions taken today influence future gains and losses.</a:t>
            </a:r>
            <a:endParaRPr sz="1600"/>
          </a:p>
        </p:txBody>
      </p:sp>
      <p:sp>
        <p:nvSpPr>
          <p:cNvPr id="119" name="Google Shape;119;g34134636cba_0_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it-IT"/>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37c5e9e52e0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3" name="Google Shape;143;g37c5e9e52e0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SzPts val="1100"/>
              <a:buNone/>
            </a:pPr>
            <a:r>
              <a:rPr lang="it-IT" sz="1600">
                <a:latin typeface="Arial"/>
                <a:ea typeface="Arial"/>
                <a:cs typeface="Arial"/>
                <a:sym typeface="Arial"/>
              </a:rPr>
              <a:t>The goal is to use those models to create adaptive investment strategies and compare their performance in diverse market conditions, from developed economies to emerging markets</a:t>
            </a:r>
            <a:endParaRPr sz="1600">
              <a:latin typeface="Arial"/>
              <a:ea typeface="Arial"/>
              <a:cs typeface="Arial"/>
              <a:sym typeface="Arial"/>
            </a:endParaRPr>
          </a:p>
          <a:p>
            <a:pPr indent="0" lvl="0" marL="0" rtl="0" algn="l">
              <a:lnSpc>
                <a:spcPct val="115000"/>
              </a:lnSpc>
              <a:spcBef>
                <a:spcPts val="0"/>
              </a:spcBef>
              <a:spcAft>
                <a:spcPts val="0"/>
              </a:spcAft>
              <a:buSzPts val="1100"/>
              <a:buNone/>
            </a:pPr>
            <a:r>
              <a:t/>
            </a:r>
            <a:endParaRPr sz="1600">
              <a:latin typeface="Arial"/>
              <a:ea typeface="Arial"/>
              <a:cs typeface="Arial"/>
              <a:sym typeface="Arial"/>
            </a:endParaRPr>
          </a:p>
        </p:txBody>
      </p:sp>
      <p:sp>
        <p:nvSpPr>
          <p:cNvPr id="144" name="Google Shape;144;g37c5e9e52e0_0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it-IT"/>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37c5e9e52e0_0_10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2" name="Google Shape;162;g37c5e9e52e0_0_10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SzPts val="1100"/>
              <a:buNone/>
            </a:pPr>
            <a:r>
              <a:rPr lang="it-IT" sz="2400">
                <a:latin typeface="Arial"/>
                <a:ea typeface="Arial"/>
                <a:cs typeface="Arial"/>
                <a:sym typeface="Arial"/>
              </a:rPr>
              <a:t> </a:t>
            </a:r>
            <a:endParaRPr/>
          </a:p>
        </p:txBody>
      </p:sp>
      <p:sp>
        <p:nvSpPr>
          <p:cNvPr id="163" name="Google Shape;163;g37c5e9e52e0_0_10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it-IT"/>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37c5e9e52e0_0_1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5" name="Google Shape;185;g37c5e9e52e0_0_13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SzPts val="1100"/>
              <a:buNone/>
            </a:pPr>
            <a:r>
              <a:rPr lang="it-IT" sz="1600">
                <a:latin typeface="Arial"/>
                <a:ea typeface="Arial"/>
                <a:cs typeface="Arial"/>
                <a:sym typeface="Arial"/>
              </a:rPr>
              <a:t>There are 2 main factors in a MDP: an agent and an env. Agent interacts with env by making actions, receives rewards from env, then learns way of making actions to maximize received rewards.</a:t>
            </a:r>
            <a:endParaRPr sz="1600">
              <a:latin typeface="Arial"/>
              <a:ea typeface="Arial"/>
              <a:cs typeface="Arial"/>
              <a:sym typeface="Arial"/>
            </a:endParaRPr>
          </a:p>
          <a:p>
            <a:pPr indent="0" lvl="0" marL="0" rtl="0" algn="l">
              <a:lnSpc>
                <a:spcPct val="115000"/>
              </a:lnSpc>
              <a:spcBef>
                <a:spcPts val="0"/>
              </a:spcBef>
              <a:spcAft>
                <a:spcPts val="0"/>
              </a:spcAft>
              <a:buSzPts val="1100"/>
              <a:buNone/>
            </a:pPr>
            <a:r>
              <a:t/>
            </a:r>
            <a:endParaRPr sz="1600">
              <a:latin typeface="Arial"/>
              <a:ea typeface="Arial"/>
              <a:cs typeface="Arial"/>
              <a:sym typeface="Arial"/>
            </a:endParaRPr>
          </a:p>
          <a:p>
            <a:pPr indent="0" lvl="0" marL="0" rtl="0" algn="l">
              <a:lnSpc>
                <a:spcPct val="115000"/>
              </a:lnSpc>
              <a:spcBef>
                <a:spcPts val="0"/>
              </a:spcBef>
              <a:spcAft>
                <a:spcPts val="0"/>
              </a:spcAft>
              <a:buSzPts val="1100"/>
              <a:buNone/>
            </a:pPr>
            <a:r>
              <a:rPr lang="it-IT" sz="1600">
                <a:latin typeface="Arial"/>
                <a:ea typeface="Arial"/>
                <a:cs typeface="Arial"/>
                <a:sym typeface="Arial"/>
              </a:rPr>
              <a:t>To evaluate goodness of a state or an action in a state, we define the value function. First, v is value function of state s under policy π is expected return if we start at s then follow π thereafter</a:t>
            </a:r>
            <a:endParaRPr sz="1600">
              <a:latin typeface="Arial"/>
              <a:ea typeface="Arial"/>
              <a:cs typeface="Arial"/>
              <a:sym typeface="Arial"/>
            </a:endParaRPr>
          </a:p>
          <a:p>
            <a:pPr indent="0" lvl="0" marL="0" rtl="0" algn="l">
              <a:lnSpc>
                <a:spcPct val="115000"/>
              </a:lnSpc>
              <a:spcBef>
                <a:spcPts val="0"/>
              </a:spcBef>
              <a:spcAft>
                <a:spcPts val="0"/>
              </a:spcAft>
              <a:buSzPts val="1100"/>
              <a:buNone/>
            </a:pPr>
            <a:r>
              <a:rPr lang="it-IT" sz="1600">
                <a:latin typeface="Arial"/>
                <a:ea typeface="Arial"/>
                <a:cs typeface="Arial"/>
                <a:sym typeface="Arial"/>
              </a:rPr>
              <a:t>Next, q is value of taking action a in state s under policy π is expected return if we start at s and follow π thereafter</a:t>
            </a:r>
            <a:endParaRPr sz="1600">
              <a:latin typeface="Arial"/>
              <a:ea typeface="Arial"/>
              <a:cs typeface="Arial"/>
              <a:sym typeface="Arial"/>
            </a:endParaRPr>
          </a:p>
          <a:p>
            <a:pPr indent="0" lvl="0" marL="0" rtl="0" algn="l">
              <a:lnSpc>
                <a:spcPct val="115000"/>
              </a:lnSpc>
              <a:spcBef>
                <a:spcPts val="0"/>
              </a:spcBef>
              <a:spcAft>
                <a:spcPts val="0"/>
              </a:spcAft>
              <a:buSzPts val="1100"/>
              <a:buNone/>
            </a:pPr>
            <a:r>
              <a:t/>
            </a:r>
            <a:endParaRPr sz="1600">
              <a:latin typeface="Arial"/>
              <a:ea typeface="Arial"/>
              <a:cs typeface="Arial"/>
              <a:sym typeface="Arial"/>
            </a:endParaRPr>
          </a:p>
          <a:p>
            <a:pPr indent="0" lvl="0" marL="0" rtl="0" algn="l">
              <a:lnSpc>
                <a:spcPct val="115000"/>
              </a:lnSpc>
              <a:spcBef>
                <a:spcPts val="0"/>
              </a:spcBef>
              <a:spcAft>
                <a:spcPts val="0"/>
              </a:spcAft>
              <a:buSzPts val="1100"/>
              <a:buNone/>
            </a:pPr>
            <a:r>
              <a:rPr lang="it-IT" sz="1600">
                <a:latin typeface="Arial"/>
                <a:ea typeface="Arial"/>
                <a:cs typeface="Arial"/>
                <a:sym typeface="Arial"/>
              </a:rPr>
              <a:t>Expression inside argmax is a weighted sum of discounted next state’s optimal value plus reward expected along way.</a:t>
            </a:r>
            <a:endParaRPr sz="1600">
              <a:latin typeface="Arial"/>
              <a:ea typeface="Arial"/>
              <a:cs typeface="Arial"/>
              <a:sym typeface="Arial"/>
            </a:endParaRPr>
          </a:p>
        </p:txBody>
      </p:sp>
      <p:sp>
        <p:nvSpPr>
          <p:cNvPr id="186" name="Google Shape;186;g37c5e9e52e0_0_13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it-IT"/>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37c5e9e52e0_0_2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4" name="Google Shape;224;g37c5e9e52e0_0_25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SzPts val="1100"/>
              <a:buNone/>
            </a:pPr>
            <a:r>
              <a:rPr lang="it-IT" sz="1600">
                <a:latin typeface="Arial"/>
                <a:ea typeface="Arial"/>
                <a:cs typeface="Arial"/>
                <a:sym typeface="Arial"/>
              </a:rPr>
              <a:t>All methods considered so far learn values of actions and choose action based on estimated action values; policies do not exist without action-value estimates. Now we consider another method that learns a parameterized policy which can choose actions without value functions. A value function can still be used to learn policy parameters, but not necessary for choosing actions.</a:t>
            </a:r>
            <a:endParaRPr sz="1600">
              <a:latin typeface="Arial"/>
              <a:ea typeface="Arial"/>
              <a:cs typeface="Arial"/>
              <a:sym typeface="Arial"/>
            </a:endParaRPr>
          </a:p>
          <a:p>
            <a:pPr indent="0" lvl="0" marL="0" rtl="0" algn="l">
              <a:lnSpc>
                <a:spcPct val="115000"/>
              </a:lnSpc>
              <a:spcBef>
                <a:spcPts val="0"/>
              </a:spcBef>
              <a:spcAft>
                <a:spcPts val="0"/>
              </a:spcAft>
              <a:buSzPts val="1100"/>
              <a:buNone/>
            </a:pPr>
            <a:r>
              <a:t/>
            </a:r>
            <a:endParaRPr sz="1600">
              <a:latin typeface="Arial"/>
              <a:ea typeface="Arial"/>
              <a:cs typeface="Arial"/>
              <a:sym typeface="Arial"/>
            </a:endParaRPr>
          </a:p>
          <a:p>
            <a:pPr indent="0" lvl="0" marL="0" rtl="0" algn="l">
              <a:lnSpc>
                <a:spcPct val="115000"/>
              </a:lnSpc>
              <a:spcBef>
                <a:spcPts val="0"/>
              </a:spcBef>
              <a:spcAft>
                <a:spcPts val="0"/>
              </a:spcAft>
              <a:buSzPts val="1100"/>
              <a:buNone/>
            </a:pPr>
            <a:r>
              <a:rPr lang="it-IT" sz="1600">
                <a:latin typeface="Arial"/>
                <a:ea typeface="Arial"/>
                <a:cs typeface="Arial"/>
                <a:sym typeface="Arial"/>
              </a:rPr>
              <a:t>Methods learning approximations to both policy and value functions are called Actor-Critic methods, in which actor learn policy and critic learn value function, usually the state-value function.</a:t>
            </a:r>
            <a:endParaRPr sz="1600">
              <a:latin typeface="Arial"/>
              <a:ea typeface="Arial"/>
              <a:cs typeface="Arial"/>
              <a:sym typeface="Arial"/>
            </a:endParaRPr>
          </a:p>
        </p:txBody>
      </p:sp>
      <p:sp>
        <p:nvSpPr>
          <p:cNvPr id="225" name="Google Shape;225;g37c5e9e52e0_0_25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it-IT"/>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37c5e9e52e0_0_3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4" name="Google Shape;244;g37c5e9e52e0_0_31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SzPts val="1100"/>
              <a:buNone/>
            </a:pPr>
            <a:r>
              <a:rPr lang="it-IT" sz="2400">
                <a:latin typeface="Arial"/>
                <a:ea typeface="Arial"/>
                <a:cs typeface="Arial"/>
                <a:sym typeface="Arial"/>
              </a:rPr>
              <a:t> </a:t>
            </a:r>
            <a:endParaRPr/>
          </a:p>
        </p:txBody>
      </p:sp>
      <p:sp>
        <p:nvSpPr>
          <p:cNvPr id="245" name="Google Shape;245;g37c5e9e52e0_0_31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it-IT"/>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37c5e9e52e0_0_3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1" name="Google Shape;261;g37c5e9e52e0_0_35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SzPts val="1100"/>
              <a:buNone/>
            </a:pPr>
            <a:r>
              <a:rPr lang="it-IT" sz="1600">
                <a:latin typeface="Arial"/>
                <a:ea typeface="Arial"/>
                <a:cs typeface="Arial"/>
                <a:sym typeface="Arial"/>
              </a:rPr>
              <a:t>A2C is designed to stabilize and improve policy gradient methods by reducing variance in policy updates. Paper argued that using a simple value function as a baseline can lead to high variance in policy gradients. To address this issue, A2C used advantage A(st, at) of action at in state st, defined as the difference between action-value function and state-value function:</a:t>
            </a:r>
            <a:endParaRPr sz="1600">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t/>
            </a:r>
            <a:endParaRPr sz="1600">
              <a:latin typeface="Arial"/>
              <a:ea typeface="Arial"/>
              <a:cs typeface="Arial"/>
              <a:sym typeface="Arial"/>
            </a:endParaRPr>
          </a:p>
          <a:p>
            <a:pPr indent="0" lvl="0" marL="0" rtl="0" algn="l">
              <a:lnSpc>
                <a:spcPct val="115000"/>
              </a:lnSpc>
              <a:spcBef>
                <a:spcPts val="0"/>
              </a:spcBef>
              <a:spcAft>
                <a:spcPts val="0"/>
              </a:spcAft>
              <a:buSzPts val="1100"/>
              <a:buNone/>
            </a:pPr>
            <a:r>
              <a:rPr lang="it-IT" sz="1600">
                <a:latin typeface="Arial"/>
                <a:ea typeface="Arial"/>
                <a:cs typeface="Arial"/>
                <a:sym typeface="Arial"/>
              </a:rPr>
              <a:t>Actor updates policy parameter θ by maximizing expected advantage-weighted log probability of selected actions</a:t>
            </a:r>
            <a:endParaRPr sz="1600">
              <a:latin typeface="Arial"/>
              <a:ea typeface="Arial"/>
              <a:cs typeface="Arial"/>
              <a:sym typeface="Arial"/>
            </a:endParaRPr>
          </a:p>
          <a:p>
            <a:pPr indent="0" lvl="0" marL="0" rtl="0" algn="l">
              <a:lnSpc>
                <a:spcPct val="115000"/>
              </a:lnSpc>
              <a:spcBef>
                <a:spcPts val="0"/>
              </a:spcBef>
              <a:spcAft>
                <a:spcPts val="0"/>
              </a:spcAft>
              <a:buSzPts val="1100"/>
              <a:buNone/>
            </a:pPr>
            <a:r>
              <a:rPr lang="it-IT" sz="1600">
                <a:latin typeface="Arial"/>
                <a:ea typeface="Arial"/>
                <a:cs typeface="Arial"/>
                <a:sym typeface="Arial"/>
              </a:rPr>
              <a:t>Critic updates its parameters w by minimizing mean squared error</a:t>
            </a:r>
            <a:endParaRPr sz="1600">
              <a:latin typeface="Arial"/>
              <a:ea typeface="Arial"/>
              <a:cs typeface="Arial"/>
              <a:sym typeface="Arial"/>
            </a:endParaRPr>
          </a:p>
          <a:p>
            <a:pPr indent="0" lvl="0" marL="0" rtl="0" algn="l">
              <a:lnSpc>
                <a:spcPct val="115000"/>
              </a:lnSpc>
              <a:spcBef>
                <a:spcPts val="0"/>
              </a:spcBef>
              <a:spcAft>
                <a:spcPts val="0"/>
              </a:spcAft>
              <a:buSzPts val="1100"/>
              <a:buNone/>
            </a:pPr>
            <a:r>
              <a:t/>
            </a:r>
            <a:endParaRPr sz="1600">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it-IT" sz="1600">
                <a:latin typeface="Arial"/>
                <a:ea typeface="Arial"/>
                <a:cs typeface="Arial"/>
                <a:sym typeface="Arial"/>
              </a:rPr>
              <a:t>PPO is developed as an improvement over TRPO, aiming to simplify implementation while retaining the stability and performance. The critic in PPO updates in the same way as A2C.</a:t>
            </a:r>
            <a:endParaRPr sz="1600">
              <a:latin typeface="Arial"/>
              <a:ea typeface="Arial"/>
              <a:cs typeface="Arial"/>
              <a:sym typeface="Arial"/>
            </a:endParaRPr>
          </a:p>
          <a:p>
            <a:pPr indent="0" lvl="0" marL="0" rtl="0" algn="l">
              <a:lnSpc>
                <a:spcPct val="115000"/>
              </a:lnSpc>
              <a:spcBef>
                <a:spcPts val="0"/>
              </a:spcBef>
              <a:spcAft>
                <a:spcPts val="0"/>
              </a:spcAft>
              <a:buSzPts val="1100"/>
              <a:buNone/>
            </a:pPr>
            <a:r>
              <a:t/>
            </a:r>
            <a:endParaRPr sz="1600">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it-IT" sz="1600">
                <a:latin typeface="Arial"/>
                <a:ea typeface="Arial"/>
                <a:cs typeface="Arial"/>
                <a:sym typeface="Arial"/>
              </a:rPr>
              <a:t>TRPO seeks an optimization objective that ensures stable policy updates by imposing a constraint on KL-divergence between new and old policy distributions. TRPO aims to maximize expected advantage-weighted probability ratio of current policy over old policy. Purpose of KL divergence constraint is to prevent large policy shifts, ensuring that policy updates remain within a trusted region defined by threshold δ.</a:t>
            </a:r>
            <a:endParaRPr sz="1600">
              <a:latin typeface="Arial"/>
              <a:ea typeface="Arial"/>
              <a:cs typeface="Arial"/>
              <a:sym typeface="Arial"/>
            </a:endParaRPr>
          </a:p>
          <a:p>
            <a:pPr indent="0" lvl="0" marL="0" rtl="0" algn="l">
              <a:lnSpc>
                <a:spcPct val="115000"/>
              </a:lnSpc>
              <a:spcBef>
                <a:spcPts val="0"/>
              </a:spcBef>
              <a:spcAft>
                <a:spcPts val="0"/>
              </a:spcAft>
              <a:buSzPts val="1100"/>
              <a:buNone/>
            </a:pPr>
            <a:r>
              <a:t/>
            </a:r>
            <a:endParaRPr sz="1600">
              <a:latin typeface="Arial"/>
              <a:ea typeface="Arial"/>
              <a:cs typeface="Arial"/>
              <a:sym typeface="Arial"/>
            </a:endParaRPr>
          </a:p>
          <a:p>
            <a:pPr indent="0" lvl="0" marL="0" rtl="0" algn="l">
              <a:lnSpc>
                <a:spcPct val="115000"/>
              </a:lnSpc>
              <a:spcBef>
                <a:spcPts val="0"/>
              </a:spcBef>
              <a:spcAft>
                <a:spcPts val="0"/>
              </a:spcAft>
              <a:buSzPts val="1100"/>
              <a:buNone/>
            </a:pPr>
            <a:r>
              <a:rPr lang="it-IT" sz="1600">
                <a:latin typeface="Arial"/>
                <a:ea typeface="Arial"/>
                <a:cs typeface="Arial"/>
                <a:sym typeface="Arial"/>
              </a:rPr>
              <a:t>Problem of TRPO is that it is computationally costly if we compute and enforce the KL constraint directly. PPO simplifies this constraint by introducing a clipped surrogate objective</a:t>
            </a:r>
            <a:endParaRPr sz="1600">
              <a:latin typeface="Arial"/>
              <a:ea typeface="Arial"/>
              <a:cs typeface="Arial"/>
              <a:sym typeface="Arial"/>
            </a:endParaRPr>
          </a:p>
        </p:txBody>
      </p:sp>
      <p:sp>
        <p:nvSpPr>
          <p:cNvPr id="262" name="Google Shape;262;g37c5e9e52e0_0_35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it-IT"/>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olo e testo verticale">
  <p:cSld name="2_Titolo e testo verticale">
    <p:spTree>
      <p:nvGrpSpPr>
        <p:cNvPr id="15" name="Shape 15"/>
        <p:cNvGrpSpPr/>
        <p:nvPr/>
      </p:nvGrpSpPr>
      <p:grpSpPr>
        <a:xfrm>
          <a:off x="0" y="0"/>
          <a:ext cx="0" cy="0"/>
          <a:chOff x="0" y="0"/>
          <a:chExt cx="0" cy="0"/>
        </a:xfrm>
      </p:grpSpPr>
      <p:sp>
        <p:nvSpPr>
          <p:cNvPr id="16" name="Google Shape;16;p16"/>
          <p:cNvSpPr/>
          <p:nvPr/>
        </p:nvSpPr>
        <p:spPr>
          <a:xfrm>
            <a:off x="0" y="0"/>
            <a:ext cx="12192000" cy="6858000"/>
          </a:xfrm>
          <a:prstGeom prst="rect">
            <a:avLst/>
          </a:prstGeom>
          <a:solidFill>
            <a:srgbClr val="AA0004"/>
          </a:solidFill>
          <a:ln>
            <a:noFill/>
          </a:ln>
        </p:spPr>
        <p:txBody>
          <a:bodyPr anchorCtr="0" anchor="ctr" bIns="45700" lIns="91425" spcFirstLastPara="1" rIns="360000" wrap="square" tIns="45700">
            <a:noAutofit/>
          </a:bodyPr>
          <a:lstStyle/>
          <a:p>
            <a:pPr indent="0" lvl="0" marL="0" marR="0" rtl="0" algn="r">
              <a:lnSpc>
                <a:spcPct val="100000"/>
              </a:lnSpc>
              <a:spcBef>
                <a:spcPts val="0"/>
              </a:spcBef>
              <a:spcAft>
                <a:spcPts val="0"/>
              </a:spcAft>
              <a:buClr>
                <a:srgbClr val="000000"/>
              </a:buClr>
              <a:buSzPts val="2400"/>
              <a:buFont typeface="Arial"/>
              <a:buNone/>
            </a:pPr>
            <a:r>
              <a:rPr b="1" i="0" lang="it-IT" sz="2400" u="none" cap="none" strike="noStrike">
                <a:solidFill>
                  <a:schemeClr val="lt1"/>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pic>
        <p:nvPicPr>
          <p:cNvPr id="17" name="Google Shape;17;p16"/>
          <p:cNvPicPr preferRelativeResize="0"/>
          <p:nvPr/>
        </p:nvPicPr>
        <p:blipFill rotWithShape="1">
          <a:blip r:embed="rId2">
            <a:alphaModFix/>
          </a:blip>
          <a:srcRect b="0" l="0" r="0" t="0"/>
          <a:stretch/>
        </p:blipFill>
        <p:spPr>
          <a:xfrm>
            <a:off x="3741397" y="1159933"/>
            <a:ext cx="4709206" cy="2105037"/>
          </a:xfrm>
          <a:prstGeom prst="rect">
            <a:avLst/>
          </a:prstGeom>
          <a:noFill/>
          <a:ln>
            <a:noFill/>
          </a:ln>
        </p:spPr>
      </p:pic>
      <p:sp>
        <p:nvSpPr>
          <p:cNvPr id="18" name="Google Shape;18;p16"/>
          <p:cNvSpPr txBox="1"/>
          <p:nvPr>
            <p:ph type="ctrTitle"/>
          </p:nvPr>
        </p:nvSpPr>
        <p:spPr>
          <a:xfrm>
            <a:off x="1547593" y="3285951"/>
            <a:ext cx="9096815" cy="129038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4400"/>
              <a:buFont typeface="Arial"/>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16"/>
          <p:cNvSpPr txBox="1"/>
          <p:nvPr>
            <p:ph idx="1" type="body"/>
          </p:nvPr>
        </p:nvSpPr>
        <p:spPr>
          <a:xfrm>
            <a:off x="2935526" y="4741032"/>
            <a:ext cx="6320949" cy="758068"/>
          </a:xfrm>
          <a:prstGeom prst="rect">
            <a:avLst/>
          </a:prstGeom>
          <a:noFill/>
          <a:ln>
            <a:noFill/>
          </a:ln>
        </p:spPr>
        <p:txBody>
          <a:bodyPr anchorCtr="0" anchor="t" bIns="45700" lIns="91425" spcFirstLastPara="1" rIns="91425" wrap="square" tIns="45700">
            <a:normAutofit/>
          </a:bodyPr>
          <a:lstStyle>
            <a:lvl1pPr indent="-228600" lvl="0" marL="457200" algn="ctr">
              <a:lnSpc>
                <a:spcPct val="90000"/>
              </a:lnSpc>
              <a:spcBef>
                <a:spcPts val="1000"/>
              </a:spcBef>
              <a:spcAft>
                <a:spcPts val="0"/>
              </a:spcAft>
              <a:buClr>
                <a:schemeClr val="lt1"/>
              </a:buClr>
              <a:buSzPts val="2800"/>
              <a:buNone/>
              <a:defRPr>
                <a:solidFill>
                  <a:schemeClr val="lt1"/>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 name="Google Shape;20;p16"/>
          <p:cNvSpPr txBox="1"/>
          <p:nvPr>
            <p:ph idx="12" type="sldNum"/>
          </p:nvPr>
        </p:nvSpPr>
        <p:spPr>
          <a:xfrm>
            <a:off x="11409045" y="6333134"/>
            <a:ext cx="731700" cy="525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3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3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3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3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3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3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3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3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it-IT"/>
              <a:t>‹#›</a:t>
            </a:fld>
            <a:endParaRPr/>
          </a:p>
        </p:txBody>
      </p:sp>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uota" type="blank">
  <p:cSld name="BLANK">
    <p:spTree>
      <p:nvGrpSpPr>
        <p:cNvPr id="72" name="Shape 72"/>
        <p:cNvGrpSpPr/>
        <p:nvPr/>
      </p:nvGrpSpPr>
      <p:grpSpPr>
        <a:xfrm>
          <a:off x="0" y="0"/>
          <a:ext cx="0" cy="0"/>
          <a:chOff x="0" y="0"/>
          <a:chExt cx="0" cy="0"/>
        </a:xfrm>
      </p:grpSpPr>
      <p:sp>
        <p:nvSpPr>
          <p:cNvPr id="73" name="Google Shape;73;p2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4" name="Google Shape;74;p2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5" name="Google Shape;75;p2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it-IT"/>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uto con didascalia" type="objTx">
  <p:cSld name="OBJECT_WITH_CAPTION_TEXT">
    <p:spTree>
      <p:nvGrpSpPr>
        <p:cNvPr id="76" name="Shape 76"/>
        <p:cNvGrpSpPr/>
        <p:nvPr/>
      </p:nvGrpSpPr>
      <p:grpSpPr>
        <a:xfrm>
          <a:off x="0" y="0"/>
          <a:ext cx="0" cy="0"/>
          <a:chOff x="0" y="0"/>
          <a:chExt cx="0" cy="0"/>
        </a:xfrm>
      </p:grpSpPr>
      <p:sp>
        <p:nvSpPr>
          <p:cNvPr id="77" name="Google Shape;77;p26"/>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Arial"/>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8" name="Google Shape;78;p26"/>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9" name="Google Shape;79;p26"/>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 name="Google Shape;80;p2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1" name="Google Shape;81;p2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2" name="Google Shape;82;p2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it-IT"/>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magine con didascalia" type="picTx">
  <p:cSld name="PICTURE_WITH_CAPTION_TEXT">
    <p:spTree>
      <p:nvGrpSpPr>
        <p:cNvPr id="83" name="Shape 83"/>
        <p:cNvGrpSpPr/>
        <p:nvPr/>
      </p:nvGrpSpPr>
      <p:grpSpPr>
        <a:xfrm>
          <a:off x="0" y="0"/>
          <a:ext cx="0" cy="0"/>
          <a:chOff x="0" y="0"/>
          <a:chExt cx="0" cy="0"/>
        </a:xfrm>
      </p:grpSpPr>
      <p:sp>
        <p:nvSpPr>
          <p:cNvPr id="84" name="Google Shape;84;p27"/>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Arial"/>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5" name="Google Shape;85;p27"/>
          <p:cNvSpPr/>
          <p:nvPr>
            <p:ph idx="2" type="pic"/>
          </p:nvPr>
        </p:nvSpPr>
        <p:spPr>
          <a:xfrm>
            <a:off x="5183188" y="987425"/>
            <a:ext cx="6172200" cy="4873625"/>
          </a:xfrm>
          <a:prstGeom prst="rect">
            <a:avLst/>
          </a:prstGeom>
          <a:noFill/>
          <a:ln>
            <a:noFill/>
          </a:ln>
        </p:spPr>
      </p:sp>
      <p:sp>
        <p:nvSpPr>
          <p:cNvPr id="86" name="Google Shape;86;p27"/>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 name="Google Shape;87;p2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8" name="Google Shape;88;p2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9" name="Google Shape;89;p2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it-IT"/>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personalizzato">
  <p:cSld name="Layout personalizzato">
    <p:spTree>
      <p:nvGrpSpPr>
        <p:cNvPr id="90" name="Shape 90"/>
        <p:cNvGrpSpPr/>
        <p:nvPr/>
      </p:nvGrpSpPr>
      <p:grpSpPr>
        <a:xfrm>
          <a:off x="0" y="0"/>
          <a:ext cx="0" cy="0"/>
          <a:chOff x="0" y="0"/>
          <a:chExt cx="0" cy="0"/>
        </a:xfrm>
      </p:grpSpPr>
      <p:sp>
        <p:nvSpPr>
          <p:cNvPr id="91" name="Google Shape;91;p2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2" name="Google Shape;92;p2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3" name="Google Shape;93;p2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4" name="Google Shape;94;p2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it-IT"/>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olo e testo verticale">
  <p:cSld name="3_Titolo e testo verticale">
    <p:spTree>
      <p:nvGrpSpPr>
        <p:cNvPr id="21" name="Shape 21"/>
        <p:cNvGrpSpPr/>
        <p:nvPr/>
      </p:nvGrpSpPr>
      <p:grpSpPr>
        <a:xfrm>
          <a:off x="0" y="0"/>
          <a:ext cx="0" cy="0"/>
          <a:chOff x="0" y="0"/>
          <a:chExt cx="0" cy="0"/>
        </a:xfrm>
      </p:grpSpPr>
      <p:sp>
        <p:nvSpPr>
          <p:cNvPr id="22" name="Google Shape;22;p17"/>
          <p:cNvSpPr/>
          <p:nvPr/>
        </p:nvSpPr>
        <p:spPr>
          <a:xfrm>
            <a:off x="-1" y="0"/>
            <a:ext cx="12192001" cy="1138767"/>
          </a:xfrm>
          <a:prstGeom prst="rect">
            <a:avLst/>
          </a:prstGeom>
          <a:solidFill>
            <a:srgbClr val="AA0004"/>
          </a:solidFill>
          <a:ln>
            <a:noFill/>
          </a:ln>
        </p:spPr>
        <p:txBody>
          <a:bodyPr anchorCtr="0" anchor="ctr" bIns="45700" lIns="72000" spcFirstLastPara="1" rIns="360000" wrap="square" tIns="45700">
            <a:noAutofit/>
          </a:bodyPr>
          <a:lstStyle/>
          <a:p>
            <a:pPr indent="0" lvl="0" marL="0" marR="0" rtl="0" algn="r">
              <a:lnSpc>
                <a:spcPct val="100000"/>
              </a:lnSpc>
              <a:spcBef>
                <a:spcPts val="0"/>
              </a:spcBef>
              <a:spcAft>
                <a:spcPts val="0"/>
              </a:spcAft>
              <a:buClr>
                <a:srgbClr val="000000"/>
              </a:buClr>
              <a:buSzPts val="2400"/>
              <a:buFont typeface="Arial"/>
              <a:buNone/>
            </a:pPr>
            <a:r>
              <a:t/>
            </a:r>
            <a:endParaRPr b="1" i="0" sz="2400" u="none" cap="none" strike="noStrike">
              <a:solidFill>
                <a:schemeClr val="lt1"/>
              </a:solidFill>
              <a:latin typeface="Arial"/>
              <a:ea typeface="Arial"/>
              <a:cs typeface="Arial"/>
              <a:sym typeface="Arial"/>
            </a:endParaRPr>
          </a:p>
        </p:txBody>
      </p:sp>
      <p:sp>
        <p:nvSpPr>
          <p:cNvPr id="23" name="Google Shape;23;p17"/>
          <p:cNvSpPr txBox="1"/>
          <p:nvPr>
            <p:ph type="title"/>
          </p:nvPr>
        </p:nvSpPr>
        <p:spPr>
          <a:xfrm>
            <a:off x="456000" y="1153221"/>
            <a:ext cx="11736000" cy="11880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3600"/>
              <a:buFont typeface="Arial"/>
              <a:buNone/>
              <a:defRPr b="1" sz="3600">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 name="Google Shape;24;p17"/>
          <p:cNvSpPr txBox="1"/>
          <p:nvPr>
            <p:ph idx="1" type="body"/>
          </p:nvPr>
        </p:nvSpPr>
        <p:spPr>
          <a:xfrm>
            <a:off x="6179127" y="2592996"/>
            <a:ext cx="5663346" cy="385955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800"/>
              <a:buNone/>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 name="Google Shape;25;p17"/>
          <p:cNvSpPr txBox="1"/>
          <p:nvPr>
            <p:ph idx="2" type="body"/>
          </p:nvPr>
        </p:nvSpPr>
        <p:spPr>
          <a:xfrm>
            <a:off x="1215640" y="2592996"/>
            <a:ext cx="3781233" cy="179427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800"/>
              <a:buNone/>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 name="Google Shape;26;p17"/>
          <p:cNvSpPr txBox="1"/>
          <p:nvPr>
            <p:ph idx="3" type="body"/>
          </p:nvPr>
        </p:nvSpPr>
        <p:spPr>
          <a:xfrm>
            <a:off x="1215640" y="4777396"/>
            <a:ext cx="3781234" cy="179427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800"/>
              <a:buNone/>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27" name="Google Shape;27;p17"/>
          <p:cNvPicPr preferRelativeResize="0"/>
          <p:nvPr/>
        </p:nvPicPr>
        <p:blipFill rotWithShape="1">
          <a:blip r:embed="rId2">
            <a:alphaModFix/>
          </a:blip>
          <a:srcRect b="0" l="0" r="0" t="0"/>
          <a:stretch/>
        </p:blipFill>
        <p:spPr>
          <a:xfrm>
            <a:off x="456000" y="147563"/>
            <a:ext cx="1885998" cy="843049"/>
          </a:xfrm>
          <a:prstGeom prst="rect">
            <a:avLst/>
          </a:prstGeom>
          <a:noFill/>
          <a:ln>
            <a:noFill/>
          </a:ln>
        </p:spPr>
      </p:pic>
      <p:sp>
        <p:nvSpPr>
          <p:cNvPr id="28" name="Google Shape;28;p17"/>
          <p:cNvSpPr txBox="1"/>
          <p:nvPr>
            <p:ph idx="12" type="sldNum"/>
          </p:nvPr>
        </p:nvSpPr>
        <p:spPr>
          <a:xfrm>
            <a:off x="11409045" y="6333134"/>
            <a:ext cx="731700" cy="525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3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3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3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3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3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3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3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3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it-IT"/>
              <a:t>‹#›</a:t>
            </a:fld>
            <a:endParaRPr/>
          </a:p>
        </p:txBody>
      </p:sp>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olo e testo verticale">
  <p:cSld name="Titolo e testo verticale">
    <p:spTree>
      <p:nvGrpSpPr>
        <p:cNvPr id="29" name="Shape 29"/>
        <p:cNvGrpSpPr/>
        <p:nvPr/>
      </p:nvGrpSpPr>
      <p:grpSpPr>
        <a:xfrm>
          <a:off x="0" y="0"/>
          <a:ext cx="0" cy="0"/>
          <a:chOff x="0" y="0"/>
          <a:chExt cx="0" cy="0"/>
        </a:xfrm>
      </p:grpSpPr>
      <p:sp>
        <p:nvSpPr>
          <p:cNvPr id="30" name="Google Shape;30;p18"/>
          <p:cNvSpPr/>
          <p:nvPr/>
        </p:nvSpPr>
        <p:spPr>
          <a:xfrm>
            <a:off x="0" y="0"/>
            <a:ext cx="12192000" cy="6858000"/>
          </a:xfrm>
          <a:prstGeom prst="rect">
            <a:avLst/>
          </a:prstGeom>
          <a:solidFill>
            <a:srgbClr val="AA0004"/>
          </a:solidFill>
          <a:ln>
            <a:noFill/>
          </a:ln>
        </p:spPr>
        <p:txBody>
          <a:bodyPr anchorCtr="0" anchor="ctr" bIns="45700" lIns="91425" spcFirstLastPara="1" rIns="360000" wrap="square" tIns="45700">
            <a:noAutofit/>
          </a:bodyPr>
          <a:lstStyle/>
          <a:p>
            <a:pPr indent="0" lvl="0" marL="0" marR="0" rtl="0" algn="r">
              <a:lnSpc>
                <a:spcPct val="100000"/>
              </a:lnSpc>
              <a:spcBef>
                <a:spcPts val="0"/>
              </a:spcBef>
              <a:spcAft>
                <a:spcPts val="0"/>
              </a:spcAft>
              <a:buClr>
                <a:srgbClr val="000000"/>
              </a:buClr>
              <a:buSzPts val="2400"/>
              <a:buFont typeface="Arial"/>
              <a:buNone/>
            </a:pPr>
            <a:r>
              <a:t/>
            </a:r>
            <a:endParaRPr b="1" i="0" sz="2400" u="none" cap="none" strike="noStrike">
              <a:solidFill>
                <a:schemeClr val="lt1"/>
              </a:solidFill>
              <a:latin typeface="Arial"/>
              <a:ea typeface="Arial"/>
              <a:cs typeface="Arial"/>
              <a:sym typeface="Arial"/>
            </a:endParaRPr>
          </a:p>
        </p:txBody>
      </p:sp>
      <p:pic>
        <p:nvPicPr>
          <p:cNvPr id="31" name="Google Shape;31;p18"/>
          <p:cNvPicPr preferRelativeResize="0"/>
          <p:nvPr/>
        </p:nvPicPr>
        <p:blipFill rotWithShape="1">
          <a:blip r:embed="rId2">
            <a:alphaModFix/>
          </a:blip>
          <a:srcRect b="0" l="0" r="0" t="0"/>
          <a:stretch/>
        </p:blipFill>
        <p:spPr>
          <a:xfrm>
            <a:off x="3501098" y="2269067"/>
            <a:ext cx="5189805" cy="2319867"/>
          </a:xfrm>
          <a:prstGeom prst="rect">
            <a:avLst/>
          </a:prstGeom>
          <a:noFill/>
          <a:ln>
            <a:noFill/>
          </a:ln>
        </p:spPr>
      </p:pic>
      <p:sp>
        <p:nvSpPr>
          <p:cNvPr id="32" name="Google Shape;32;p18"/>
          <p:cNvSpPr txBox="1"/>
          <p:nvPr>
            <p:ph idx="12" type="sldNum"/>
          </p:nvPr>
        </p:nvSpPr>
        <p:spPr>
          <a:xfrm>
            <a:off x="11409045" y="6333134"/>
            <a:ext cx="731700" cy="525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3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3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3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3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3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3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3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3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it-IT"/>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titolo" type="title">
  <p:cSld name="TITLE">
    <p:spTree>
      <p:nvGrpSpPr>
        <p:cNvPr id="33" name="Shape 33"/>
        <p:cNvGrpSpPr/>
        <p:nvPr/>
      </p:nvGrpSpPr>
      <p:grpSpPr>
        <a:xfrm>
          <a:off x="0" y="0"/>
          <a:ext cx="0" cy="0"/>
          <a:chOff x="0" y="0"/>
          <a:chExt cx="0" cy="0"/>
        </a:xfrm>
      </p:grpSpPr>
      <p:sp>
        <p:nvSpPr>
          <p:cNvPr id="34" name="Google Shape;34;p19"/>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Arial"/>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19"/>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6" name="Google Shape;36;p1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7" name="Google Shape;37;p1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1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it-IT"/>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olo e contenuto" type="obj">
  <p:cSld name="OBJECT">
    <p:spTree>
      <p:nvGrpSpPr>
        <p:cNvPr id="39" name="Shape 39"/>
        <p:cNvGrpSpPr/>
        <p:nvPr/>
      </p:nvGrpSpPr>
      <p:grpSpPr>
        <a:xfrm>
          <a:off x="0" y="0"/>
          <a:ext cx="0" cy="0"/>
          <a:chOff x="0" y="0"/>
          <a:chExt cx="0" cy="0"/>
        </a:xfrm>
      </p:grpSpPr>
      <p:sp>
        <p:nvSpPr>
          <p:cNvPr id="40" name="Google Shape;40;p2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1" name="Google Shape;41;p20"/>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 name="Google Shape;42;p2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3" name="Google Shape;43;p2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4" name="Google Shape;44;p2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it-IT"/>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stazione sezione" type="secHead">
  <p:cSld name="SECTION_HEADER">
    <p:spTree>
      <p:nvGrpSpPr>
        <p:cNvPr id="45" name="Shape 45"/>
        <p:cNvGrpSpPr/>
        <p:nvPr/>
      </p:nvGrpSpPr>
      <p:grpSpPr>
        <a:xfrm>
          <a:off x="0" y="0"/>
          <a:ext cx="0" cy="0"/>
          <a:chOff x="0" y="0"/>
          <a:chExt cx="0" cy="0"/>
        </a:xfrm>
      </p:grpSpPr>
      <p:sp>
        <p:nvSpPr>
          <p:cNvPr id="46" name="Google Shape;46;p21"/>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Arial"/>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p21"/>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48" name="Google Shape;48;p2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 name="Google Shape;49;p2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0" name="Google Shape;50;p2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it-IT"/>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ue contenuti" type="twoObj">
  <p:cSld name="TWO_OBJECTS">
    <p:spTree>
      <p:nvGrpSpPr>
        <p:cNvPr id="51" name="Shape 51"/>
        <p:cNvGrpSpPr/>
        <p:nvPr/>
      </p:nvGrpSpPr>
      <p:grpSpPr>
        <a:xfrm>
          <a:off x="0" y="0"/>
          <a:ext cx="0" cy="0"/>
          <a:chOff x="0" y="0"/>
          <a:chExt cx="0" cy="0"/>
        </a:xfrm>
      </p:grpSpPr>
      <p:sp>
        <p:nvSpPr>
          <p:cNvPr id="52" name="Google Shape;52;p2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22"/>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 name="Google Shape;54;p22"/>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5" name="Google Shape;55;p2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2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 name="Google Shape;57;p2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it-IT"/>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fronto" type="twoTxTwoObj">
  <p:cSld name="TWO_OBJECTS_WITH_TEXT">
    <p:spTree>
      <p:nvGrpSpPr>
        <p:cNvPr id="58" name="Shape 58"/>
        <p:cNvGrpSpPr/>
        <p:nvPr/>
      </p:nvGrpSpPr>
      <p:grpSpPr>
        <a:xfrm>
          <a:off x="0" y="0"/>
          <a:ext cx="0" cy="0"/>
          <a:chOff x="0" y="0"/>
          <a:chExt cx="0" cy="0"/>
        </a:xfrm>
      </p:grpSpPr>
      <p:sp>
        <p:nvSpPr>
          <p:cNvPr id="59" name="Google Shape;59;p23"/>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23"/>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1" name="Google Shape;61;p23"/>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2" name="Google Shape;62;p23"/>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 name="Google Shape;63;p23"/>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4" name="Google Shape;64;p2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5" name="Google Shape;65;p2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 name="Google Shape;66;p2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it-IT"/>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o titolo" type="titleOnly">
  <p:cSld name="TITLE_ONLY">
    <p:spTree>
      <p:nvGrpSpPr>
        <p:cNvPr id="67" name="Shape 67"/>
        <p:cNvGrpSpPr/>
        <p:nvPr/>
      </p:nvGrpSpPr>
      <p:grpSpPr>
        <a:xfrm>
          <a:off x="0" y="0"/>
          <a:ext cx="0" cy="0"/>
          <a:chOff x="0" y="0"/>
          <a:chExt cx="0" cy="0"/>
        </a:xfrm>
      </p:grpSpPr>
      <p:sp>
        <p:nvSpPr>
          <p:cNvPr id="68" name="Google Shape;68;p2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 name="Google Shape;69;p2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2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1" name="Google Shape;71;p2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it-IT"/>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Arial"/>
              <a:buNone/>
              <a:defRPr b="0" i="0" sz="4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15"/>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 name="Google Shape;12;p1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3" name="Google Shape;13;p1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4" name="Google Shape;14;p1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it-IT"/>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22.png"/><Relationship Id="rId5" Type="http://schemas.openxmlformats.org/officeDocument/2006/relationships/image" Target="../media/image21.png"/><Relationship Id="rId6" Type="http://schemas.openxmlformats.org/officeDocument/2006/relationships/image" Target="../media/image17.png"/><Relationship Id="rId7" Type="http://schemas.openxmlformats.org/officeDocument/2006/relationships/image" Target="../media/image10.png"/><Relationship Id="rId8" Type="http://schemas.openxmlformats.org/officeDocument/2006/relationships/image" Target="../media/image2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3.png"/><Relationship Id="rId4" Type="http://schemas.openxmlformats.org/officeDocument/2006/relationships/image" Target="../media/image2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3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3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32.png"/><Relationship Id="rId4" Type="http://schemas.openxmlformats.org/officeDocument/2006/relationships/image" Target="../media/image35.png"/><Relationship Id="rId5" Type="http://schemas.openxmlformats.org/officeDocument/2006/relationships/image" Target="../media/image33.png"/><Relationship Id="rId6" Type="http://schemas.openxmlformats.org/officeDocument/2006/relationships/image" Target="../media/image4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4.png"/><Relationship Id="rId4" Type="http://schemas.openxmlformats.org/officeDocument/2006/relationships/image" Target="../media/image32.png"/><Relationship Id="rId5" Type="http://schemas.openxmlformats.org/officeDocument/2006/relationships/image" Target="../media/image3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51.png"/><Relationship Id="rId4" Type="http://schemas.openxmlformats.org/officeDocument/2006/relationships/image" Target="../media/image42.png"/><Relationship Id="rId5" Type="http://schemas.openxmlformats.org/officeDocument/2006/relationships/image" Target="../media/image41.png"/><Relationship Id="rId6" Type="http://schemas.openxmlformats.org/officeDocument/2006/relationships/image" Target="../media/image3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37.png"/><Relationship Id="rId4" Type="http://schemas.openxmlformats.org/officeDocument/2006/relationships/image" Target="../media/image38.png"/><Relationship Id="rId5" Type="http://schemas.openxmlformats.org/officeDocument/2006/relationships/image" Target="../media/image48.png"/><Relationship Id="rId6" Type="http://schemas.openxmlformats.org/officeDocument/2006/relationships/image" Target="../media/image3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4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4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46.png"/><Relationship Id="rId4" Type="http://schemas.openxmlformats.org/officeDocument/2006/relationships/image" Target="../media/image45.png"/><Relationship Id="rId5" Type="http://schemas.openxmlformats.org/officeDocument/2006/relationships/image" Target="../media/image47.png"/><Relationship Id="rId6" Type="http://schemas.openxmlformats.org/officeDocument/2006/relationships/image" Target="../media/image5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3.png"/><Relationship Id="rId4" Type="http://schemas.openxmlformats.org/officeDocument/2006/relationships/image" Target="../media/image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5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54.png"/><Relationship Id="rId4" Type="http://schemas.openxmlformats.org/officeDocument/2006/relationships/image" Target="../media/image4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5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3.png"/><Relationship Id="rId4" Type="http://schemas.openxmlformats.org/officeDocument/2006/relationships/image" Target="../media/image26.png"/><Relationship Id="rId5" Type="http://schemas.openxmlformats.org/officeDocument/2006/relationships/image" Target="../media/image5.png"/><Relationship Id="rId6" Type="http://schemas.openxmlformats.org/officeDocument/2006/relationships/image" Target="../media/image14.png"/><Relationship Id="rId7" Type="http://schemas.openxmlformats.org/officeDocument/2006/relationships/image" Target="../media/image20.png"/><Relationship Id="rId8" Type="http://schemas.openxmlformats.org/officeDocument/2006/relationships/image" Target="../media/image1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1.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2.png"/><Relationship Id="rId4" Type="http://schemas.openxmlformats.org/officeDocument/2006/relationships/image" Target="../media/image16.png"/><Relationship Id="rId5" Type="http://schemas.openxmlformats.org/officeDocument/2006/relationships/image" Target="../media/image7.png"/><Relationship Id="rId6" Type="http://schemas.openxmlformats.org/officeDocument/2006/relationships/image" Target="../media/image18.png"/><Relationship Id="rId7" Type="http://schemas.openxmlformats.org/officeDocument/2006/relationships/image" Target="../media/image8.png"/><Relationship Id="rId8"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1"/>
          <p:cNvSpPr txBox="1"/>
          <p:nvPr>
            <p:ph type="ctrTitle"/>
          </p:nvPr>
        </p:nvSpPr>
        <p:spPr>
          <a:xfrm>
            <a:off x="598775" y="3919475"/>
            <a:ext cx="11070000" cy="12903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1100"/>
              <a:buFont typeface="Arial"/>
              <a:buNone/>
            </a:pPr>
            <a:r>
              <a:rPr lang="it-IT" sz="3200"/>
              <a:t>Actor-Critic Reinforcement Learning</a:t>
            </a:r>
            <a:endParaRPr sz="3200"/>
          </a:p>
          <a:p>
            <a:pPr indent="0" lvl="0" marL="0" rtl="0" algn="ctr">
              <a:lnSpc>
                <a:spcPct val="90000"/>
              </a:lnSpc>
              <a:spcBef>
                <a:spcPts val="0"/>
              </a:spcBef>
              <a:spcAft>
                <a:spcPts val="0"/>
              </a:spcAft>
              <a:buClr>
                <a:schemeClr val="dk1"/>
              </a:buClr>
              <a:buSzPts val="990"/>
              <a:buFont typeface="Arial"/>
              <a:buNone/>
            </a:pPr>
            <a:r>
              <a:rPr lang="it-IT" sz="3200"/>
              <a:t>Models for Portfolio Management</a:t>
            </a:r>
            <a:endParaRPr sz="3200"/>
          </a:p>
        </p:txBody>
      </p:sp>
      <p:sp>
        <p:nvSpPr>
          <p:cNvPr id="101" name="Google Shape;101;p1"/>
          <p:cNvSpPr txBox="1"/>
          <p:nvPr>
            <p:ph idx="1" type="body"/>
          </p:nvPr>
        </p:nvSpPr>
        <p:spPr>
          <a:xfrm>
            <a:off x="561000" y="5298300"/>
            <a:ext cx="5337900" cy="894000"/>
          </a:xfrm>
          <a:prstGeom prst="rect">
            <a:avLst/>
          </a:prstGeom>
          <a:noFill/>
          <a:ln>
            <a:noFill/>
          </a:ln>
        </p:spPr>
        <p:txBody>
          <a:bodyPr anchorCtr="0" anchor="t" bIns="45700" lIns="91425" spcFirstLastPara="1" rIns="91425" wrap="square" tIns="45700">
            <a:normAutofit/>
          </a:bodyPr>
          <a:lstStyle/>
          <a:p>
            <a:pPr indent="0" lvl="0" marL="0" rtl="0" algn="l">
              <a:lnSpc>
                <a:spcPct val="115000"/>
              </a:lnSpc>
              <a:spcBef>
                <a:spcPts val="0"/>
              </a:spcBef>
              <a:spcAft>
                <a:spcPts val="0"/>
              </a:spcAft>
              <a:buClr>
                <a:schemeClr val="lt1"/>
              </a:buClr>
              <a:buSzPts val="3200"/>
              <a:buNone/>
            </a:pPr>
            <a:r>
              <a:rPr lang="it-IT" sz="2200"/>
              <a:t>Student: Hieu Nguyen Minh</a:t>
            </a:r>
            <a:br>
              <a:rPr lang="it-IT" sz="2200"/>
            </a:br>
            <a:r>
              <a:rPr lang="it-IT" sz="2200"/>
              <a:t>Supervisor: Prof. Mariangela Guidolin</a:t>
            </a:r>
            <a:endParaRPr sz="2200"/>
          </a:p>
        </p:txBody>
      </p:sp>
      <p:sp>
        <p:nvSpPr>
          <p:cNvPr id="102" name="Google Shape;102;p1"/>
          <p:cNvSpPr txBox="1"/>
          <p:nvPr>
            <p:ph type="ctrTitle"/>
          </p:nvPr>
        </p:nvSpPr>
        <p:spPr>
          <a:xfrm>
            <a:off x="1411950" y="21600"/>
            <a:ext cx="9368100" cy="11391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dk1"/>
              </a:buClr>
              <a:buSzPts val="990"/>
              <a:buFont typeface="Arial"/>
              <a:buNone/>
            </a:pPr>
            <a:r>
              <a:rPr lang="it-IT" sz="2600"/>
              <a:t>Erasmus Mundus Joint Master Degree Program in</a:t>
            </a:r>
            <a:br>
              <a:rPr lang="it-IT" sz="2600"/>
            </a:br>
            <a:r>
              <a:rPr lang="it-IT" sz="2600"/>
              <a:t>Big Data Management and Analytics (BDMA)</a:t>
            </a:r>
            <a:endParaRPr sz="2600"/>
          </a:p>
        </p:txBody>
      </p:sp>
      <p:pic>
        <p:nvPicPr>
          <p:cNvPr id="103" name="Google Shape;103;p1" title="BDMA_logo.png"/>
          <p:cNvPicPr preferRelativeResize="0"/>
          <p:nvPr/>
        </p:nvPicPr>
        <p:blipFill>
          <a:blip r:embed="rId3">
            <a:alphaModFix/>
          </a:blip>
          <a:stretch>
            <a:fillRect/>
          </a:stretch>
        </p:blipFill>
        <p:spPr>
          <a:xfrm>
            <a:off x="465050" y="1133900"/>
            <a:ext cx="2558150" cy="2128125"/>
          </a:xfrm>
          <a:prstGeom prst="rect">
            <a:avLst/>
          </a:prstGeom>
          <a:noFill/>
          <a:ln>
            <a:noFill/>
          </a:ln>
        </p:spPr>
      </p:pic>
      <p:pic>
        <p:nvPicPr>
          <p:cNvPr id="104" name="Google Shape;104;p1" title="TUe_Logo.svg.png"/>
          <p:cNvPicPr preferRelativeResize="0"/>
          <p:nvPr/>
        </p:nvPicPr>
        <p:blipFill>
          <a:blip r:embed="rId4">
            <a:alphaModFix/>
          </a:blip>
          <a:stretch>
            <a:fillRect/>
          </a:stretch>
        </p:blipFill>
        <p:spPr>
          <a:xfrm>
            <a:off x="9121400" y="1633527"/>
            <a:ext cx="2597151" cy="1364500"/>
          </a:xfrm>
          <a:prstGeom prst="rect">
            <a:avLst/>
          </a:prstGeom>
          <a:noFill/>
          <a:ln>
            <a:noFill/>
          </a:ln>
        </p:spPr>
      </p:pic>
      <p:sp>
        <p:nvSpPr>
          <p:cNvPr id="105" name="Google Shape;105;p1"/>
          <p:cNvSpPr txBox="1"/>
          <p:nvPr>
            <p:ph idx="1" type="body"/>
          </p:nvPr>
        </p:nvSpPr>
        <p:spPr>
          <a:xfrm>
            <a:off x="7887875" y="5298300"/>
            <a:ext cx="3780900" cy="758100"/>
          </a:xfrm>
          <a:prstGeom prst="rect">
            <a:avLst/>
          </a:prstGeom>
          <a:noFill/>
          <a:ln>
            <a:noFill/>
          </a:ln>
        </p:spPr>
        <p:txBody>
          <a:bodyPr anchorCtr="0" anchor="t" bIns="45700" lIns="91425" spcFirstLastPara="1" rIns="91425" wrap="square" tIns="45700">
            <a:normAutofit/>
          </a:bodyPr>
          <a:lstStyle/>
          <a:p>
            <a:pPr indent="0" lvl="0" marL="0" rtl="0" algn="r">
              <a:lnSpc>
                <a:spcPct val="90000"/>
              </a:lnSpc>
              <a:spcBef>
                <a:spcPts val="0"/>
              </a:spcBef>
              <a:spcAft>
                <a:spcPts val="0"/>
              </a:spcAft>
              <a:buClr>
                <a:schemeClr val="lt1"/>
              </a:buClr>
              <a:buSzPts val="3200"/>
              <a:buNone/>
            </a:pPr>
            <a:r>
              <a:rPr lang="it-IT" sz="2200"/>
              <a:t>Eindhoven, 11/09/2025</a:t>
            </a:r>
            <a:endParaRPr sz="2200"/>
          </a:p>
        </p:txBody>
      </p:sp>
      <p:sp>
        <p:nvSpPr>
          <p:cNvPr id="106" name="Google Shape;106;p1"/>
          <p:cNvSpPr txBox="1"/>
          <p:nvPr>
            <p:ph type="ctrTitle"/>
          </p:nvPr>
        </p:nvSpPr>
        <p:spPr>
          <a:xfrm>
            <a:off x="3103950" y="3385200"/>
            <a:ext cx="5984100" cy="5826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dk1"/>
              </a:buClr>
              <a:buSzPts val="990"/>
              <a:buFont typeface="Arial"/>
              <a:buNone/>
            </a:pPr>
            <a:r>
              <a:rPr lang="it-IT" sz="2600"/>
              <a:t>Master’s Thesis</a:t>
            </a:r>
            <a:endParaRPr sz="2600"/>
          </a:p>
        </p:txBody>
      </p:sp>
      <p:sp>
        <p:nvSpPr>
          <p:cNvPr id="107" name="Google Shape;107;p1"/>
          <p:cNvSpPr txBox="1"/>
          <p:nvPr/>
        </p:nvSpPr>
        <p:spPr>
          <a:xfrm>
            <a:off x="4836300" y="6192300"/>
            <a:ext cx="25194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IT" sz="3000">
                <a:solidFill>
                  <a:schemeClr val="dk1"/>
                </a:solidFill>
              </a:rPr>
              <a:t>🇧🇪 🇪🇸 🇫🇷 🇮🇹 🇳🇱</a:t>
            </a:r>
            <a:endParaRPr sz="3000">
              <a:solidFill>
                <a:schemeClr val="dk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g37c84b6d907_0_17"/>
          <p:cNvSpPr txBox="1"/>
          <p:nvPr>
            <p:ph type="title"/>
          </p:nvPr>
        </p:nvSpPr>
        <p:spPr>
          <a:xfrm>
            <a:off x="2545000" y="-36300"/>
            <a:ext cx="4699800" cy="11880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600"/>
              <a:buFont typeface="Arial"/>
              <a:buNone/>
            </a:pPr>
            <a:r>
              <a:rPr lang="it-IT">
                <a:solidFill>
                  <a:schemeClr val="lt1"/>
                </a:solidFill>
              </a:rPr>
              <a:t>3. Models</a:t>
            </a:r>
            <a:endParaRPr>
              <a:solidFill>
                <a:schemeClr val="lt1"/>
              </a:solidFill>
            </a:endParaRPr>
          </a:p>
        </p:txBody>
      </p:sp>
      <p:sp>
        <p:nvSpPr>
          <p:cNvPr id="297" name="Google Shape;297;g37c84b6d907_0_17"/>
          <p:cNvSpPr txBox="1"/>
          <p:nvPr>
            <p:ph idx="12" type="sldNum"/>
          </p:nvPr>
        </p:nvSpPr>
        <p:spPr>
          <a:xfrm>
            <a:off x="11409045" y="6333134"/>
            <a:ext cx="731700" cy="52500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it-IT"/>
              <a:t>‹#›</a:t>
            </a:fld>
            <a:endParaRPr/>
          </a:p>
        </p:txBody>
      </p:sp>
      <p:sp>
        <p:nvSpPr>
          <p:cNvPr id="298" name="Google Shape;298;g37c84b6d907_0_17"/>
          <p:cNvSpPr txBox="1"/>
          <p:nvPr/>
        </p:nvSpPr>
        <p:spPr>
          <a:xfrm>
            <a:off x="4596000" y="1151700"/>
            <a:ext cx="3000000" cy="5541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it-IT" sz="2400">
                <a:solidFill>
                  <a:schemeClr val="dk1"/>
                </a:solidFill>
              </a:rPr>
              <a:t>Off-policy models</a:t>
            </a:r>
            <a:endParaRPr b="1" sz="2400"/>
          </a:p>
        </p:txBody>
      </p:sp>
      <p:grpSp>
        <p:nvGrpSpPr>
          <p:cNvPr id="299" name="Google Shape;299;g37c84b6d907_0_17"/>
          <p:cNvGrpSpPr/>
          <p:nvPr/>
        </p:nvGrpSpPr>
        <p:grpSpPr>
          <a:xfrm>
            <a:off x="221146" y="1753275"/>
            <a:ext cx="5804100" cy="4369733"/>
            <a:chOff x="221146" y="1753275"/>
            <a:chExt cx="5804100" cy="4369733"/>
          </a:xfrm>
        </p:grpSpPr>
        <p:sp>
          <p:nvSpPr>
            <p:cNvPr id="300" name="Google Shape;300;g37c84b6d907_0_17"/>
            <p:cNvSpPr txBox="1"/>
            <p:nvPr/>
          </p:nvSpPr>
          <p:spPr>
            <a:xfrm>
              <a:off x="221146" y="1753275"/>
              <a:ext cx="5804100" cy="4294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it-IT" sz="2000">
                  <a:solidFill>
                    <a:schemeClr val="dk1"/>
                  </a:solidFill>
                </a:rPr>
                <a:t>Deep Deterministic Policy Gradient (DDPG)</a:t>
              </a:r>
              <a:endParaRPr b="1" sz="2000">
                <a:solidFill>
                  <a:schemeClr val="dk1"/>
                </a:solidFill>
              </a:endParaRPr>
            </a:p>
            <a:p>
              <a:pPr indent="0" lvl="0" marL="0" rtl="0" algn="l">
                <a:lnSpc>
                  <a:spcPct val="115000"/>
                </a:lnSpc>
                <a:spcBef>
                  <a:spcPts val="0"/>
                </a:spcBef>
                <a:spcAft>
                  <a:spcPts val="0"/>
                </a:spcAft>
                <a:buNone/>
              </a:pPr>
              <a:r>
                <a:t/>
              </a:r>
              <a:endParaRPr sz="2000">
                <a:solidFill>
                  <a:schemeClr val="dk1"/>
                </a:solidFill>
              </a:endParaRPr>
            </a:p>
            <a:p>
              <a:pPr indent="0" lvl="0" marL="0" rtl="0" algn="l">
                <a:lnSpc>
                  <a:spcPct val="115000"/>
                </a:lnSpc>
                <a:spcBef>
                  <a:spcPts val="0"/>
                </a:spcBef>
                <a:spcAft>
                  <a:spcPts val="0"/>
                </a:spcAft>
                <a:buNone/>
              </a:pPr>
              <a:r>
                <a:rPr b="1" lang="it-IT" sz="2000">
                  <a:solidFill>
                    <a:schemeClr val="dk1"/>
                  </a:solidFill>
                </a:rPr>
                <a:t>DPG</a:t>
              </a:r>
              <a:endParaRPr b="1" sz="2000">
                <a:solidFill>
                  <a:schemeClr val="dk1"/>
                </a:solidFill>
              </a:endParaRPr>
            </a:p>
            <a:p>
              <a:pPr indent="-355600" lvl="0" marL="457200" rtl="0" algn="l">
                <a:lnSpc>
                  <a:spcPct val="115000"/>
                </a:lnSpc>
                <a:spcBef>
                  <a:spcPts val="0"/>
                </a:spcBef>
                <a:spcAft>
                  <a:spcPts val="0"/>
                </a:spcAft>
                <a:buClr>
                  <a:schemeClr val="dk1"/>
                </a:buClr>
                <a:buSzPts val="2000"/>
                <a:buChar char="●"/>
              </a:pPr>
              <a:r>
                <a:rPr lang="it-IT" sz="2000">
                  <a:solidFill>
                    <a:schemeClr val="dk1"/>
                  </a:solidFill>
                </a:rPr>
                <a:t>Issue: Curse of dimensionality in Q-learning</a:t>
              </a:r>
              <a:endParaRPr sz="2000">
                <a:solidFill>
                  <a:schemeClr val="dk1"/>
                </a:solidFill>
              </a:endParaRPr>
            </a:p>
            <a:p>
              <a:pPr indent="-355600" lvl="0" marL="457200" rtl="0" algn="l">
                <a:lnSpc>
                  <a:spcPct val="115000"/>
                </a:lnSpc>
                <a:spcBef>
                  <a:spcPts val="0"/>
                </a:spcBef>
                <a:spcAft>
                  <a:spcPts val="0"/>
                </a:spcAft>
                <a:buClr>
                  <a:schemeClr val="dk1"/>
                </a:buClr>
                <a:buSzPts val="2000"/>
                <a:buChar char="●"/>
              </a:pPr>
              <a:r>
                <a:rPr lang="it-IT" sz="2000">
                  <a:solidFill>
                    <a:schemeClr val="dk1"/>
                  </a:solidFill>
                </a:rPr>
                <a:t>DPG’s proposal: Deterministic policy</a:t>
              </a:r>
              <a:endParaRPr sz="2000">
                <a:solidFill>
                  <a:schemeClr val="dk1"/>
                </a:solidFill>
              </a:endParaRPr>
            </a:p>
            <a:p>
              <a:pPr indent="0" lvl="0" marL="0" rtl="0" algn="l">
                <a:lnSpc>
                  <a:spcPct val="115000"/>
                </a:lnSpc>
                <a:spcBef>
                  <a:spcPts val="0"/>
                </a:spcBef>
                <a:spcAft>
                  <a:spcPts val="0"/>
                </a:spcAft>
                <a:buNone/>
              </a:pPr>
              <a:r>
                <a:t/>
              </a:r>
              <a:endParaRPr sz="2000">
                <a:solidFill>
                  <a:schemeClr val="dk1"/>
                </a:solidFill>
              </a:endParaRPr>
            </a:p>
            <a:p>
              <a:pPr indent="0" lvl="0" marL="0" rtl="0" algn="l">
                <a:lnSpc>
                  <a:spcPct val="115000"/>
                </a:lnSpc>
                <a:spcBef>
                  <a:spcPts val="0"/>
                </a:spcBef>
                <a:spcAft>
                  <a:spcPts val="0"/>
                </a:spcAft>
                <a:buNone/>
              </a:pPr>
              <a:r>
                <a:rPr b="1" lang="it-IT" sz="2000">
                  <a:solidFill>
                    <a:schemeClr val="dk1"/>
                  </a:solidFill>
                </a:rPr>
                <a:t>DQN</a:t>
              </a:r>
              <a:r>
                <a:rPr lang="it-IT" sz="2000">
                  <a:solidFill>
                    <a:schemeClr val="dk1"/>
                  </a:solidFill>
                </a:rPr>
                <a:t>: Use a separate net </a:t>
              </a:r>
              <a:r>
                <a:rPr b="1" lang="it-IT" sz="2000">
                  <a:solidFill>
                    <a:schemeClr val="dk1"/>
                  </a:solidFill>
                  <a:latin typeface="Times New Roman"/>
                  <a:ea typeface="Times New Roman"/>
                  <a:cs typeface="Times New Roman"/>
                  <a:sym typeface="Times New Roman"/>
                </a:rPr>
                <a:t>w’</a:t>
              </a:r>
              <a:r>
                <a:rPr lang="it-IT" sz="2000">
                  <a:solidFill>
                    <a:schemeClr val="dk1"/>
                  </a:solidFill>
                </a:rPr>
                <a:t> to estimate Q func</a:t>
              </a:r>
              <a:endParaRPr sz="2000">
                <a:solidFill>
                  <a:schemeClr val="dk1"/>
                </a:solidFill>
              </a:endParaRPr>
            </a:p>
            <a:p>
              <a:pPr indent="0" lvl="0" marL="0" rtl="0" algn="l">
                <a:lnSpc>
                  <a:spcPct val="115000"/>
                </a:lnSpc>
                <a:spcBef>
                  <a:spcPts val="0"/>
                </a:spcBef>
                <a:spcAft>
                  <a:spcPts val="0"/>
                </a:spcAft>
                <a:buNone/>
              </a:pPr>
              <a:r>
                <a:t/>
              </a:r>
              <a:endParaRPr sz="2000">
                <a:solidFill>
                  <a:schemeClr val="dk1"/>
                </a:solidFill>
              </a:endParaRPr>
            </a:p>
            <a:p>
              <a:pPr indent="0" lvl="0" marL="0" rtl="0" algn="l">
                <a:lnSpc>
                  <a:spcPct val="115000"/>
                </a:lnSpc>
                <a:spcBef>
                  <a:spcPts val="0"/>
                </a:spcBef>
                <a:spcAft>
                  <a:spcPts val="0"/>
                </a:spcAft>
                <a:buNone/>
              </a:pPr>
              <a:r>
                <a:t/>
              </a:r>
              <a:endParaRPr sz="2000">
                <a:solidFill>
                  <a:schemeClr val="dk1"/>
                </a:solidFill>
              </a:endParaRPr>
            </a:p>
            <a:p>
              <a:pPr indent="0" lvl="0" marL="0" rtl="0" algn="l">
                <a:lnSpc>
                  <a:spcPct val="115000"/>
                </a:lnSpc>
                <a:spcBef>
                  <a:spcPts val="0"/>
                </a:spcBef>
                <a:spcAft>
                  <a:spcPts val="0"/>
                </a:spcAft>
                <a:buNone/>
              </a:pPr>
              <a:r>
                <a:rPr b="1" lang="it-IT" sz="2000">
                  <a:solidFill>
                    <a:schemeClr val="dk1"/>
                  </a:solidFill>
                </a:rPr>
                <a:t>DDPG</a:t>
              </a:r>
              <a:r>
                <a:rPr lang="it-IT" sz="2000">
                  <a:solidFill>
                    <a:schemeClr val="dk1"/>
                  </a:solidFill>
                </a:rPr>
                <a:t>: DPG + DQN + Replay Buffer</a:t>
              </a:r>
              <a:endParaRPr sz="2000">
                <a:solidFill>
                  <a:schemeClr val="dk1"/>
                </a:solidFill>
              </a:endParaRPr>
            </a:p>
            <a:p>
              <a:pPr indent="0" lvl="0" marL="0" rtl="0" algn="l">
                <a:lnSpc>
                  <a:spcPct val="115000"/>
                </a:lnSpc>
                <a:spcBef>
                  <a:spcPts val="0"/>
                </a:spcBef>
                <a:spcAft>
                  <a:spcPts val="0"/>
                </a:spcAft>
                <a:buNone/>
              </a:pPr>
              <a:r>
                <a:t/>
              </a:r>
              <a:endParaRPr sz="2000">
                <a:solidFill>
                  <a:schemeClr val="dk1"/>
                </a:solidFill>
              </a:endParaRPr>
            </a:p>
            <a:p>
              <a:pPr indent="0" lvl="0" marL="0" rtl="0" algn="l">
                <a:lnSpc>
                  <a:spcPct val="100000"/>
                </a:lnSpc>
                <a:spcBef>
                  <a:spcPts val="0"/>
                </a:spcBef>
                <a:spcAft>
                  <a:spcPts val="0"/>
                </a:spcAft>
                <a:buNone/>
              </a:pPr>
              <a:r>
                <a:t/>
              </a:r>
              <a:endParaRPr b="1">
                <a:solidFill>
                  <a:schemeClr val="dk1"/>
                </a:solidFill>
                <a:latin typeface="Times New Roman"/>
                <a:ea typeface="Times New Roman"/>
                <a:cs typeface="Times New Roman"/>
                <a:sym typeface="Times New Roman"/>
              </a:endParaRPr>
            </a:p>
          </p:txBody>
        </p:sp>
        <p:pic>
          <p:nvPicPr>
            <p:cNvPr id="301" name="Google Shape;301;g37c84b6d907_0_17" title="Screenshot 2025-09-08 121322.png"/>
            <p:cNvPicPr preferRelativeResize="0"/>
            <p:nvPr/>
          </p:nvPicPr>
          <p:blipFill>
            <a:blip r:embed="rId3">
              <a:alphaModFix/>
            </a:blip>
            <a:stretch>
              <a:fillRect/>
            </a:stretch>
          </p:blipFill>
          <p:spPr>
            <a:xfrm>
              <a:off x="5022438" y="3234198"/>
              <a:ext cx="731700" cy="320119"/>
            </a:xfrm>
            <a:prstGeom prst="rect">
              <a:avLst/>
            </a:prstGeom>
            <a:noFill/>
            <a:ln>
              <a:noFill/>
            </a:ln>
          </p:spPr>
        </p:pic>
        <p:pic>
          <p:nvPicPr>
            <p:cNvPr id="302" name="Google Shape;302;g37c84b6d907_0_17"/>
            <p:cNvPicPr preferRelativeResize="0"/>
            <p:nvPr/>
          </p:nvPicPr>
          <p:blipFill>
            <a:blip r:embed="rId4">
              <a:alphaModFix/>
            </a:blip>
            <a:stretch>
              <a:fillRect/>
            </a:stretch>
          </p:blipFill>
          <p:spPr>
            <a:xfrm>
              <a:off x="478631" y="3564150"/>
              <a:ext cx="5455932" cy="359575"/>
            </a:xfrm>
            <a:prstGeom prst="rect">
              <a:avLst/>
            </a:prstGeom>
            <a:noFill/>
            <a:ln>
              <a:noFill/>
            </a:ln>
          </p:spPr>
        </p:pic>
        <p:pic>
          <p:nvPicPr>
            <p:cNvPr id="303" name="Google Shape;303;g37c84b6d907_0_17"/>
            <p:cNvPicPr preferRelativeResize="0"/>
            <p:nvPr/>
          </p:nvPicPr>
          <p:blipFill>
            <a:blip r:embed="rId5">
              <a:alphaModFix/>
            </a:blip>
            <a:stretch>
              <a:fillRect/>
            </a:stretch>
          </p:blipFill>
          <p:spPr>
            <a:xfrm>
              <a:off x="999463" y="4223625"/>
              <a:ext cx="3872926" cy="793725"/>
            </a:xfrm>
            <a:prstGeom prst="rect">
              <a:avLst/>
            </a:prstGeom>
            <a:noFill/>
            <a:ln>
              <a:noFill/>
            </a:ln>
          </p:spPr>
        </p:pic>
        <p:pic>
          <p:nvPicPr>
            <p:cNvPr id="304" name="Google Shape;304;g37c84b6d907_0_17"/>
            <p:cNvPicPr preferRelativeResize="0"/>
            <p:nvPr/>
          </p:nvPicPr>
          <p:blipFill>
            <a:blip r:embed="rId6">
              <a:alphaModFix/>
            </a:blip>
            <a:stretch>
              <a:fillRect/>
            </a:stretch>
          </p:blipFill>
          <p:spPr>
            <a:xfrm>
              <a:off x="999463" y="5317250"/>
              <a:ext cx="3872925" cy="359587"/>
            </a:xfrm>
            <a:prstGeom prst="rect">
              <a:avLst/>
            </a:prstGeom>
            <a:noFill/>
            <a:ln>
              <a:noFill/>
            </a:ln>
          </p:spPr>
        </p:pic>
        <p:sp>
          <p:nvSpPr>
            <p:cNvPr id="305" name="Google Shape;305;g37c84b6d907_0_17"/>
            <p:cNvSpPr txBox="1"/>
            <p:nvPr/>
          </p:nvSpPr>
          <p:spPr>
            <a:xfrm>
              <a:off x="3621938" y="5722808"/>
              <a:ext cx="1820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IT">
                  <a:solidFill>
                    <a:srgbClr val="FF0000"/>
                  </a:solidFill>
                </a:rPr>
                <a:t>Integrated actor net</a:t>
              </a:r>
              <a:endParaRPr>
                <a:solidFill>
                  <a:srgbClr val="FF0000"/>
                </a:solidFill>
              </a:endParaRPr>
            </a:p>
          </p:txBody>
        </p:sp>
        <p:cxnSp>
          <p:nvCxnSpPr>
            <p:cNvPr id="306" name="Google Shape;306;g37c84b6d907_0_17"/>
            <p:cNvCxnSpPr/>
            <p:nvPr/>
          </p:nvCxnSpPr>
          <p:spPr>
            <a:xfrm>
              <a:off x="3955413" y="5657684"/>
              <a:ext cx="277500" cy="168300"/>
            </a:xfrm>
            <a:prstGeom prst="straightConnector1">
              <a:avLst/>
            </a:prstGeom>
            <a:noFill/>
            <a:ln cap="flat" cmpd="sng" w="9525">
              <a:solidFill>
                <a:schemeClr val="dk1"/>
              </a:solidFill>
              <a:prstDash val="solid"/>
              <a:round/>
              <a:headEnd len="med" w="med" type="none"/>
              <a:tailEnd len="med" w="med" type="triangle"/>
            </a:ln>
          </p:spPr>
        </p:cxnSp>
      </p:grpSp>
      <p:grpSp>
        <p:nvGrpSpPr>
          <p:cNvPr id="307" name="Google Shape;307;g37c84b6d907_0_17"/>
          <p:cNvGrpSpPr/>
          <p:nvPr/>
        </p:nvGrpSpPr>
        <p:grpSpPr>
          <a:xfrm>
            <a:off x="6103535" y="1705800"/>
            <a:ext cx="5930535" cy="5104800"/>
            <a:chOff x="6210215" y="1705800"/>
            <a:chExt cx="5930535" cy="5104800"/>
          </a:xfrm>
        </p:grpSpPr>
        <p:cxnSp>
          <p:nvCxnSpPr>
            <p:cNvPr id="308" name="Google Shape;308;g37c84b6d907_0_17"/>
            <p:cNvCxnSpPr/>
            <p:nvPr/>
          </p:nvCxnSpPr>
          <p:spPr>
            <a:xfrm rot="10800000">
              <a:off x="6210215" y="1705800"/>
              <a:ext cx="0" cy="5104800"/>
            </a:xfrm>
            <a:prstGeom prst="straightConnector1">
              <a:avLst/>
            </a:prstGeom>
            <a:noFill/>
            <a:ln cap="flat" cmpd="sng" w="28575">
              <a:solidFill>
                <a:schemeClr val="dk1"/>
              </a:solidFill>
              <a:prstDash val="solid"/>
              <a:round/>
              <a:headEnd len="med" w="med" type="none"/>
              <a:tailEnd len="med" w="med" type="none"/>
            </a:ln>
          </p:spPr>
        </p:cxnSp>
        <p:sp>
          <p:nvSpPr>
            <p:cNvPr id="309" name="Google Shape;309;g37c84b6d907_0_17"/>
            <p:cNvSpPr txBox="1"/>
            <p:nvPr/>
          </p:nvSpPr>
          <p:spPr>
            <a:xfrm>
              <a:off x="6291525" y="1753274"/>
              <a:ext cx="5659800" cy="4817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it-IT" sz="2000">
                  <a:solidFill>
                    <a:schemeClr val="dk1"/>
                  </a:solidFill>
                </a:rPr>
                <a:t>Twin Delayed DDPG (TD3)</a:t>
              </a:r>
              <a:endParaRPr b="1" sz="2000">
                <a:solidFill>
                  <a:schemeClr val="dk1"/>
                </a:solidFill>
              </a:endParaRPr>
            </a:p>
            <a:p>
              <a:pPr indent="0" lvl="0" marL="0" rtl="0" algn="l">
                <a:lnSpc>
                  <a:spcPct val="115000"/>
                </a:lnSpc>
                <a:spcBef>
                  <a:spcPts val="0"/>
                </a:spcBef>
                <a:spcAft>
                  <a:spcPts val="0"/>
                </a:spcAft>
                <a:buNone/>
              </a:pPr>
              <a:r>
                <a:rPr lang="it-IT" sz="2000">
                  <a:solidFill>
                    <a:schemeClr val="dk1"/>
                  </a:solidFill>
                </a:rPr>
                <a:t>DDPG + 3 improvements</a:t>
              </a:r>
              <a:endParaRPr sz="2000">
                <a:solidFill>
                  <a:schemeClr val="dk1"/>
                </a:solidFill>
              </a:endParaRPr>
            </a:p>
            <a:p>
              <a:pPr indent="-355600" lvl="0" marL="457200" rtl="0" algn="l">
                <a:lnSpc>
                  <a:spcPct val="115000"/>
                </a:lnSpc>
                <a:spcBef>
                  <a:spcPts val="0"/>
                </a:spcBef>
                <a:spcAft>
                  <a:spcPts val="0"/>
                </a:spcAft>
                <a:buClr>
                  <a:schemeClr val="dk1"/>
                </a:buClr>
                <a:buSzPts val="2000"/>
                <a:buAutoNum type="arabicPeriod"/>
              </a:pPr>
              <a:r>
                <a:rPr lang="it-IT" sz="2000">
                  <a:solidFill>
                    <a:schemeClr val="dk1"/>
                  </a:solidFill>
                </a:rPr>
                <a:t>Clipped Double Q-learning</a:t>
              </a:r>
              <a:endParaRPr sz="2000">
                <a:solidFill>
                  <a:schemeClr val="dk1"/>
                </a:solidFill>
              </a:endParaRPr>
            </a:p>
            <a:p>
              <a:pPr indent="0" lvl="0" marL="0" rtl="0" algn="l">
                <a:lnSpc>
                  <a:spcPct val="150000"/>
                </a:lnSpc>
                <a:spcBef>
                  <a:spcPts val="0"/>
                </a:spcBef>
                <a:spcAft>
                  <a:spcPts val="0"/>
                </a:spcAft>
                <a:buNone/>
              </a:pPr>
              <a:r>
                <a:t/>
              </a:r>
              <a:endParaRPr sz="2000">
                <a:solidFill>
                  <a:schemeClr val="dk1"/>
                </a:solidFill>
              </a:endParaRPr>
            </a:p>
            <a:p>
              <a:pPr indent="0" lvl="0" marL="0" rtl="0" algn="l">
                <a:lnSpc>
                  <a:spcPct val="150000"/>
                </a:lnSpc>
                <a:spcBef>
                  <a:spcPts val="0"/>
                </a:spcBef>
                <a:spcAft>
                  <a:spcPts val="0"/>
                </a:spcAft>
                <a:buNone/>
              </a:pPr>
              <a:r>
                <a:t/>
              </a:r>
              <a:endParaRPr sz="2000">
                <a:solidFill>
                  <a:schemeClr val="dk1"/>
                </a:solidFill>
              </a:endParaRPr>
            </a:p>
            <a:p>
              <a:pPr indent="-355600" lvl="0" marL="457200" rtl="0" algn="l">
                <a:lnSpc>
                  <a:spcPct val="150000"/>
                </a:lnSpc>
                <a:spcBef>
                  <a:spcPts val="0"/>
                </a:spcBef>
                <a:spcAft>
                  <a:spcPts val="0"/>
                </a:spcAft>
                <a:buClr>
                  <a:schemeClr val="dk1"/>
                </a:buClr>
                <a:buSzPts val="2000"/>
                <a:buAutoNum type="arabicPeriod"/>
              </a:pPr>
              <a:r>
                <a:rPr lang="it-IT" sz="2000">
                  <a:solidFill>
                    <a:schemeClr val="dk1"/>
                  </a:solidFill>
                </a:rPr>
                <a:t>Target Policy Smoothing</a:t>
              </a:r>
              <a:endParaRPr sz="2000">
                <a:solidFill>
                  <a:schemeClr val="dk1"/>
                </a:solidFill>
              </a:endParaRPr>
            </a:p>
            <a:p>
              <a:pPr indent="0" lvl="0" marL="0" rtl="0" algn="l">
                <a:lnSpc>
                  <a:spcPct val="150000"/>
                </a:lnSpc>
                <a:spcBef>
                  <a:spcPts val="0"/>
                </a:spcBef>
                <a:spcAft>
                  <a:spcPts val="0"/>
                </a:spcAft>
                <a:buNone/>
              </a:pPr>
              <a:r>
                <a:t/>
              </a:r>
              <a:endParaRPr sz="2000">
                <a:solidFill>
                  <a:schemeClr val="dk1"/>
                </a:solidFill>
              </a:endParaRPr>
            </a:p>
            <a:p>
              <a:pPr indent="0" lvl="0" marL="0" rtl="0" algn="l">
                <a:lnSpc>
                  <a:spcPct val="115000"/>
                </a:lnSpc>
                <a:spcBef>
                  <a:spcPts val="0"/>
                </a:spcBef>
                <a:spcAft>
                  <a:spcPts val="0"/>
                </a:spcAft>
                <a:buNone/>
              </a:pPr>
              <a:r>
                <a:t/>
              </a:r>
              <a:endParaRPr sz="2000">
                <a:solidFill>
                  <a:schemeClr val="dk1"/>
                </a:solidFill>
              </a:endParaRPr>
            </a:p>
            <a:p>
              <a:pPr indent="-355600" lvl="0" marL="457200" rtl="0" algn="l">
                <a:lnSpc>
                  <a:spcPct val="115000"/>
                </a:lnSpc>
                <a:spcBef>
                  <a:spcPts val="0"/>
                </a:spcBef>
                <a:spcAft>
                  <a:spcPts val="0"/>
                </a:spcAft>
                <a:buClr>
                  <a:schemeClr val="dk1"/>
                </a:buClr>
                <a:buSzPts val="2000"/>
                <a:buAutoNum type="arabicPeriod"/>
              </a:pPr>
              <a:r>
                <a:rPr lang="it-IT" sz="2000">
                  <a:solidFill>
                    <a:schemeClr val="dk1"/>
                  </a:solidFill>
                </a:rPr>
                <a:t>Delayed Policy Updates</a:t>
              </a:r>
              <a:endParaRPr sz="2000">
                <a:solidFill>
                  <a:schemeClr val="dk1"/>
                </a:solidFill>
              </a:endParaRPr>
            </a:p>
            <a:p>
              <a:pPr indent="0" lvl="0" marL="457200" rtl="0" algn="l">
                <a:lnSpc>
                  <a:spcPct val="115000"/>
                </a:lnSpc>
                <a:spcBef>
                  <a:spcPts val="0"/>
                </a:spcBef>
                <a:spcAft>
                  <a:spcPts val="0"/>
                </a:spcAft>
                <a:buNone/>
              </a:pPr>
              <a:r>
                <a:rPr lang="it-IT" sz="2000">
                  <a:solidFill>
                    <a:schemeClr val="dk1"/>
                  </a:solidFill>
                </a:rPr>
                <a:t>Actor and 2 target networks are updated after critic has been updated </a:t>
              </a:r>
              <a:r>
                <a:rPr i="1" lang="it-IT" sz="2000">
                  <a:solidFill>
                    <a:schemeClr val="dk1"/>
                  </a:solidFill>
                  <a:latin typeface="Times New Roman"/>
                  <a:ea typeface="Times New Roman"/>
                  <a:cs typeface="Times New Roman"/>
                  <a:sym typeface="Times New Roman"/>
                </a:rPr>
                <a:t>d</a:t>
              </a:r>
              <a:r>
                <a:rPr lang="it-IT" sz="2000">
                  <a:solidFill>
                    <a:schemeClr val="dk1"/>
                  </a:solidFill>
                </a:rPr>
                <a:t> times</a:t>
              </a:r>
              <a:endParaRPr sz="2000">
                <a:solidFill>
                  <a:schemeClr val="dk1"/>
                </a:solidFill>
              </a:endParaRPr>
            </a:p>
            <a:p>
              <a:pPr indent="0" lvl="0" marL="0" rtl="0" algn="l">
                <a:lnSpc>
                  <a:spcPct val="150000"/>
                </a:lnSpc>
                <a:spcBef>
                  <a:spcPts val="0"/>
                </a:spcBef>
                <a:spcAft>
                  <a:spcPts val="0"/>
                </a:spcAft>
                <a:buNone/>
              </a:pPr>
              <a:r>
                <a:t/>
              </a:r>
              <a:endParaRPr sz="2000">
                <a:solidFill>
                  <a:schemeClr val="dk1"/>
                </a:solidFill>
              </a:endParaRPr>
            </a:p>
          </p:txBody>
        </p:sp>
        <p:pic>
          <p:nvPicPr>
            <p:cNvPr id="310" name="Google Shape;310;g37c84b6d907_0_17"/>
            <p:cNvPicPr preferRelativeResize="0"/>
            <p:nvPr/>
          </p:nvPicPr>
          <p:blipFill>
            <a:blip r:embed="rId7">
              <a:alphaModFix/>
            </a:blip>
            <a:stretch>
              <a:fillRect/>
            </a:stretch>
          </p:blipFill>
          <p:spPr>
            <a:xfrm>
              <a:off x="6863975" y="2976063"/>
              <a:ext cx="3848077" cy="400200"/>
            </a:xfrm>
            <a:prstGeom prst="rect">
              <a:avLst/>
            </a:prstGeom>
            <a:noFill/>
            <a:ln>
              <a:noFill/>
            </a:ln>
          </p:spPr>
        </p:pic>
        <p:sp>
          <p:nvSpPr>
            <p:cNvPr id="311" name="Google Shape;311;g37c84b6d907_0_17"/>
            <p:cNvSpPr txBox="1"/>
            <p:nvPr/>
          </p:nvSpPr>
          <p:spPr>
            <a:xfrm>
              <a:off x="7681775" y="3390075"/>
              <a:ext cx="1501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IT">
                  <a:solidFill>
                    <a:srgbClr val="FF0000"/>
                  </a:solidFill>
                </a:rPr>
                <a:t>2 critic networks</a:t>
              </a:r>
              <a:endParaRPr>
                <a:solidFill>
                  <a:srgbClr val="FF0000"/>
                </a:solidFill>
              </a:endParaRPr>
            </a:p>
          </p:txBody>
        </p:sp>
        <p:cxnSp>
          <p:nvCxnSpPr>
            <p:cNvPr id="312" name="Google Shape;312;g37c84b6d907_0_17"/>
            <p:cNvCxnSpPr/>
            <p:nvPr/>
          </p:nvCxnSpPr>
          <p:spPr>
            <a:xfrm flipH="1">
              <a:off x="8315975" y="3376275"/>
              <a:ext cx="4200" cy="147000"/>
            </a:xfrm>
            <a:prstGeom prst="straightConnector1">
              <a:avLst/>
            </a:prstGeom>
            <a:noFill/>
            <a:ln cap="flat" cmpd="sng" w="9525">
              <a:solidFill>
                <a:schemeClr val="dk1"/>
              </a:solidFill>
              <a:prstDash val="solid"/>
              <a:round/>
              <a:headEnd len="med" w="med" type="none"/>
              <a:tailEnd len="med" w="med" type="triangle"/>
            </a:ln>
          </p:spPr>
        </p:cxnSp>
        <p:pic>
          <p:nvPicPr>
            <p:cNvPr id="313" name="Google Shape;313;g37c84b6d907_0_17"/>
            <p:cNvPicPr preferRelativeResize="0"/>
            <p:nvPr/>
          </p:nvPicPr>
          <p:blipFill>
            <a:blip r:embed="rId8">
              <a:alphaModFix/>
            </a:blip>
            <a:stretch>
              <a:fillRect/>
            </a:stretch>
          </p:blipFill>
          <p:spPr>
            <a:xfrm>
              <a:off x="6818125" y="4108000"/>
              <a:ext cx="4529100" cy="446925"/>
            </a:xfrm>
            <a:prstGeom prst="rect">
              <a:avLst/>
            </a:prstGeom>
            <a:noFill/>
            <a:ln>
              <a:noFill/>
            </a:ln>
          </p:spPr>
        </p:pic>
        <p:sp>
          <p:nvSpPr>
            <p:cNvPr id="314" name="Google Shape;314;g37c84b6d907_0_17"/>
            <p:cNvSpPr txBox="1"/>
            <p:nvPr/>
          </p:nvSpPr>
          <p:spPr>
            <a:xfrm>
              <a:off x="9326875" y="3331175"/>
              <a:ext cx="2527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IT">
                  <a:solidFill>
                    <a:srgbClr val="FF0000"/>
                  </a:solidFill>
                </a:rPr>
                <a:t>Reduces overestimation bias</a:t>
              </a:r>
              <a:endParaRPr>
                <a:solidFill>
                  <a:srgbClr val="FF0000"/>
                </a:solidFill>
              </a:endParaRPr>
            </a:p>
          </p:txBody>
        </p:sp>
        <p:pic>
          <p:nvPicPr>
            <p:cNvPr id="315" name="Google Shape;315;g37c84b6d907_0_17"/>
            <p:cNvPicPr preferRelativeResize="0"/>
            <p:nvPr/>
          </p:nvPicPr>
          <p:blipFill>
            <a:blip r:embed="rId9">
              <a:alphaModFix/>
            </a:blip>
            <a:stretch>
              <a:fillRect/>
            </a:stretch>
          </p:blipFill>
          <p:spPr>
            <a:xfrm>
              <a:off x="9849825" y="4618375"/>
              <a:ext cx="2290925" cy="284575"/>
            </a:xfrm>
            <a:prstGeom prst="rect">
              <a:avLst/>
            </a:prstGeom>
            <a:noFill/>
            <a:ln>
              <a:noFill/>
            </a:ln>
          </p:spPr>
        </p:pic>
        <p:cxnSp>
          <p:nvCxnSpPr>
            <p:cNvPr id="316" name="Google Shape;316;g37c84b6d907_0_17"/>
            <p:cNvCxnSpPr/>
            <p:nvPr/>
          </p:nvCxnSpPr>
          <p:spPr>
            <a:xfrm flipH="1">
              <a:off x="11178100" y="4407925"/>
              <a:ext cx="6000" cy="228600"/>
            </a:xfrm>
            <a:prstGeom prst="straightConnector1">
              <a:avLst/>
            </a:prstGeom>
            <a:noFill/>
            <a:ln cap="flat" cmpd="sng" w="9525">
              <a:solidFill>
                <a:schemeClr val="dk1"/>
              </a:solidFill>
              <a:prstDash val="solid"/>
              <a:round/>
              <a:headEnd len="med" w="med" type="none"/>
              <a:tailEnd len="med" w="med" type="triangle"/>
            </a:ln>
          </p:spPr>
        </p:cxnSp>
        <p:sp>
          <p:nvSpPr>
            <p:cNvPr id="317" name="Google Shape;317;g37c84b6d907_0_17"/>
            <p:cNvSpPr txBox="1"/>
            <p:nvPr/>
          </p:nvSpPr>
          <p:spPr>
            <a:xfrm>
              <a:off x="11232450" y="4299750"/>
              <a:ext cx="651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IT">
                  <a:solidFill>
                    <a:srgbClr val="FF0000"/>
                  </a:solidFill>
                </a:rPr>
                <a:t>noise</a:t>
              </a:r>
              <a:endParaRPr>
                <a:solidFill>
                  <a:srgbClr val="FF0000"/>
                </a:solidFill>
              </a:endParaRPr>
            </a:p>
          </p:txBody>
        </p:sp>
        <p:sp>
          <p:nvSpPr>
            <p:cNvPr id="318" name="Google Shape;318;g37c84b6d907_0_17"/>
            <p:cNvSpPr txBox="1"/>
            <p:nvPr/>
          </p:nvSpPr>
          <p:spPr>
            <a:xfrm>
              <a:off x="7185275" y="4502750"/>
              <a:ext cx="1748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IT">
                  <a:solidFill>
                    <a:srgbClr val="FF0000"/>
                  </a:solidFill>
                </a:rPr>
                <a:t>Reduces overfitting</a:t>
              </a:r>
              <a:endParaRPr>
                <a:solidFill>
                  <a:srgbClr val="FF0000"/>
                </a:solidFill>
              </a:endParaRPr>
            </a:p>
          </p:txBody>
        </p:sp>
        <p:sp>
          <p:nvSpPr>
            <p:cNvPr id="319" name="Google Shape;319;g37c84b6d907_0_17"/>
            <p:cNvSpPr txBox="1"/>
            <p:nvPr/>
          </p:nvSpPr>
          <p:spPr>
            <a:xfrm>
              <a:off x="7719875" y="6057250"/>
              <a:ext cx="2290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IT">
                  <a:solidFill>
                    <a:srgbClr val="FF0000"/>
                  </a:solidFill>
                </a:rPr>
                <a:t>Improves learning stability</a:t>
              </a:r>
              <a:endParaRPr>
                <a:solidFill>
                  <a:srgbClr val="FF0000"/>
                </a:solidFill>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9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g37c84b6d907_0_78"/>
          <p:cNvSpPr txBox="1"/>
          <p:nvPr>
            <p:ph type="title"/>
          </p:nvPr>
        </p:nvSpPr>
        <p:spPr>
          <a:xfrm>
            <a:off x="2545000" y="-36300"/>
            <a:ext cx="6479400" cy="11880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600"/>
              <a:buFont typeface="Arial"/>
              <a:buNone/>
            </a:pPr>
            <a:r>
              <a:rPr lang="it-IT">
                <a:solidFill>
                  <a:schemeClr val="lt1"/>
                </a:solidFill>
              </a:rPr>
              <a:t>4</a:t>
            </a:r>
            <a:r>
              <a:rPr lang="it-IT">
                <a:solidFill>
                  <a:schemeClr val="lt1"/>
                </a:solidFill>
              </a:rPr>
              <a:t>. </a:t>
            </a:r>
            <a:r>
              <a:rPr lang="it-IT">
                <a:solidFill>
                  <a:schemeClr val="lt1"/>
                </a:solidFill>
              </a:rPr>
              <a:t>Experiments and Results</a:t>
            </a:r>
            <a:endParaRPr>
              <a:solidFill>
                <a:schemeClr val="lt1"/>
              </a:solidFill>
            </a:endParaRPr>
          </a:p>
        </p:txBody>
      </p:sp>
      <p:sp>
        <p:nvSpPr>
          <p:cNvPr id="326" name="Google Shape;326;g37c84b6d907_0_78"/>
          <p:cNvSpPr txBox="1"/>
          <p:nvPr>
            <p:ph idx="12" type="sldNum"/>
          </p:nvPr>
        </p:nvSpPr>
        <p:spPr>
          <a:xfrm>
            <a:off x="11409045" y="6333134"/>
            <a:ext cx="731700" cy="52500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it-IT"/>
              <a:t>‹#›</a:t>
            </a:fld>
            <a:endParaRPr/>
          </a:p>
        </p:txBody>
      </p:sp>
      <p:sp>
        <p:nvSpPr>
          <p:cNvPr id="327" name="Google Shape;327;g37c84b6d907_0_78"/>
          <p:cNvSpPr txBox="1"/>
          <p:nvPr>
            <p:ph idx="4294967295" type="body"/>
          </p:nvPr>
        </p:nvSpPr>
        <p:spPr>
          <a:xfrm>
            <a:off x="345550" y="1284025"/>
            <a:ext cx="11209500" cy="2526000"/>
          </a:xfrm>
          <a:prstGeom prst="rect">
            <a:avLst/>
          </a:prstGeom>
          <a:noFill/>
          <a:ln>
            <a:noFill/>
          </a:ln>
        </p:spPr>
        <p:txBody>
          <a:bodyPr anchorCtr="0" anchor="t" bIns="45700" lIns="91425" spcFirstLastPara="1" rIns="91425" wrap="square" tIns="45700">
            <a:normAutofit/>
          </a:bodyPr>
          <a:lstStyle/>
          <a:p>
            <a:pPr indent="0" lvl="0" marL="0" rtl="0" algn="l">
              <a:lnSpc>
                <a:spcPct val="115000"/>
              </a:lnSpc>
              <a:spcBef>
                <a:spcPts val="0"/>
              </a:spcBef>
              <a:spcAft>
                <a:spcPts val="0"/>
              </a:spcAft>
              <a:buNone/>
            </a:pPr>
            <a:r>
              <a:rPr b="1" lang="it-IT" sz="2400"/>
              <a:t>Datasets</a:t>
            </a:r>
            <a:endParaRPr b="1" sz="2400"/>
          </a:p>
          <a:p>
            <a:pPr indent="-355600" lvl="0" marL="457200" rtl="0" algn="l">
              <a:lnSpc>
                <a:spcPct val="115000"/>
              </a:lnSpc>
              <a:spcBef>
                <a:spcPts val="0"/>
              </a:spcBef>
              <a:spcAft>
                <a:spcPts val="0"/>
              </a:spcAft>
              <a:buSzPts val="2000"/>
              <a:buChar char="●"/>
            </a:pPr>
            <a:r>
              <a:rPr lang="it-IT" sz="2000"/>
              <a:t>🇺🇸 </a:t>
            </a:r>
            <a:r>
              <a:rPr b="1" lang="it-IT" sz="2000"/>
              <a:t>DJIA 30</a:t>
            </a:r>
            <a:r>
              <a:rPr lang="it-IT" sz="2000"/>
              <a:t> Index </a:t>
            </a:r>
            <a:endParaRPr sz="2000"/>
          </a:p>
          <a:p>
            <a:pPr indent="-355600" lvl="0" marL="457200" rtl="0" algn="l">
              <a:lnSpc>
                <a:spcPct val="115000"/>
              </a:lnSpc>
              <a:spcBef>
                <a:spcPts val="0"/>
              </a:spcBef>
              <a:spcAft>
                <a:spcPts val="0"/>
              </a:spcAft>
              <a:buSzPts val="2000"/>
              <a:buChar char="●"/>
            </a:pPr>
            <a:r>
              <a:rPr lang="it-IT" sz="2000"/>
              <a:t>🇯🇵 </a:t>
            </a:r>
            <a:r>
              <a:rPr b="1" lang="it-IT" sz="2000"/>
              <a:t>TOPIX 30</a:t>
            </a:r>
            <a:r>
              <a:rPr lang="it-IT" sz="2000"/>
              <a:t> Index </a:t>
            </a:r>
            <a:endParaRPr sz="2000"/>
          </a:p>
          <a:p>
            <a:pPr indent="-355600" lvl="0" marL="457200" rtl="0" algn="l">
              <a:lnSpc>
                <a:spcPct val="115000"/>
              </a:lnSpc>
              <a:spcBef>
                <a:spcPts val="0"/>
              </a:spcBef>
              <a:spcAft>
                <a:spcPts val="0"/>
              </a:spcAft>
              <a:buSzPts val="2000"/>
              <a:buChar char="●"/>
            </a:pPr>
            <a:r>
              <a:rPr lang="it-IT" sz="2000"/>
              <a:t>🇻🇳 </a:t>
            </a:r>
            <a:r>
              <a:rPr b="1" lang="it-IT" sz="2000"/>
              <a:t>VN30 </a:t>
            </a:r>
            <a:r>
              <a:rPr lang="it-IT" sz="2000"/>
              <a:t>Index</a:t>
            </a:r>
            <a:endParaRPr sz="2000"/>
          </a:p>
          <a:p>
            <a:pPr indent="-355600" lvl="0" marL="457200" rtl="0" algn="l">
              <a:lnSpc>
                <a:spcPct val="115000"/>
              </a:lnSpc>
              <a:spcBef>
                <a:spcPts val="0"/>
              </a:spcBef>
              <a:spcAft>
                <a:spcPts val="0"/>
              </a:spcAft>
              <a:buSzPts val="2000"/>
              <a:buChar char="●"/>
            </a:pPr>
            <a:r>
              <a:rPr i="1" lang="it-IT" sz="2000">
                <a:latin typeface="Times New Roman"/>
                <a:ea typeface="Times New Roman"/>
                <a:cs typeface="Times New Roman"/>
                <a:sym typeface="Times New Roman"/>
              </a:rPr>
              <a:t>m=30</a:t>
            </a:r>
            <a:r>
              <a:rPr lang="it-IT" sz="2000"/>
              <a:t> stocks </a:t>
            </a:r>
            <a:endParaRPr sz="2000"/>
          </a:p>
          <a:p>
            <a:pPr indent="-355600" lvl="0" marL="457200" rtl="0" algn="l">
              <a:lnSpc>
                <a:spcPct val="115000"/>
              </a:lnSpc>
              <a:spcBef>
                <a:spcPts val="0"/>
              </a:spcBef>
              <a:spcAft>
                <a:spcPts val="0"/>
              </a:spcAft>
              <a:buClr>
                <a:srgbClr val="000000"/>
              </a:buClr>
              <a:buSzPts val="2000"/>
              <a:buFont typeface="Arial"/>
              <a:buChar char="●"/>
            </a:pPr>
            <a:r>
              <a:rPr lang="it-IT" sz="2000"/>
              <a:t>Data collected over last 10 years</a:t>
            </a:r>
            <a:endParaRPr sz="2000"/>
          </a:p>
        </p:txBody>
      </p:sp>
      <p:pic>
        <p:nvPicPr>
          <p:cNvPr id="328" name="Google Shape;328;g37c84b6d907_0_78"/>
          <p:cNvPicPr preferRelativeResize="0"/>
          <p:nvPr/>
        </p:nvPicPr>
        <p:blipFill>
          <a:blip r:embed="rId3">
            <a:alphaModFix/>
          </a:blip>
          <a:stretch>
            <a:fillRect/>
          </a:stretch>
        </p:blipFill>
        <p:spPr>
          <a:xfrm>
            <a:off x="4694594" y="1551900"/>
            <a:ext cx="6905001" cy="1790550"/>
          </a:xfrm>
          <a:prstGeom prst="rect">
            <a:avLst/>
          </a:prstGeom>
          <a:noFill/>
          <a:ln>
            <a:noFill/>
          </a:ln>
        </p:spPr>
      </p:pic>
      <p:sp>
        <p:nvSpPr>
          <p:cNvPr id="329" name="Google Shape;329;g37c84b6d907_0_78"/>
          <p:cNvSpPr txBox="1"/>
          <p:nvPr/>
        </p:nvSpPr>
        <p:spPr>
          <a:xfrm>
            <a:off x="6919944" y="1151700"/>
            <a:ext cx="24543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it-IT" sz="1600"/>
              <a:t>Indexes Data Summary</a:t>
            </a:r>
            <a:endParaRPr b="1" sz="1600"/>
          </a:p>
        </p:txBody>
      </p:sp>
      <p:sp>
        <p:nvSpPr>
          <p:cNvPr id="330" name="Google Shape;330;g37c84b6d907_0_78"/>
          <p:cNvSpPr/>
          <p:nvPr/>
        </p:nvSpPr>
        <p:spPr>
          <a:xfrm>
            <a:off x="9542144" y="2352275"/>
            <a:ext cx="2133300" cy="11880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31" name="Google Shape;331;g37c84b6d907_0_78"/>
          <p:cNvSpPr txBox="1"/>
          <p:nvPr/>
        </p:nvSpPr>
        <p:spPr>
          <a:xfrm>
            <a:off x="9325549" y="3463778"/>
            <a:ext cx="2704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IT">
                <a:solidFill>
                  <a:srgbClr val="FF0000"/>
                </a:solidFill>
              </a:rPr>
              <a:t>Only 7 years due to lack of data</a:t>
            </a:r>
            <a:endParaRPr>
              <a:solidFill>
                <a:srgbClr val="FF0000"/>
              </a:solidFill>
            </a:endParaRPr>
          </a:p>
        </p:txBody>
      </p:sp>
      <p:grpSp>
        <p:nvGrpSpPr>
          <p:cNvPr id="332" name="Google Shape;332;g37c84b6d907_0_78"/>
          <p:cNvGrpSpPr/>
          <p:nvPr/>
        </p:nvGrpSpPr>
        <p:grpSpPr>
          <a:xfrm>
            <a:off x="50917" y="3625574"/>
            <a:ext cx="12182334" cy="2749875"/>
            <a:chOff x="58025" y="3540275"/>
            <a:chExt cx="12182334" cy="2749875"/>
          </a:xfrm>
        </p:grpSpPr>
        <p:sp>
          <p:nvSpPr>
            <p:cNvPr id="333" name="Google Shape;333;g37c84b6d907_0_78"/>
            <p:cNvSpPr txBox="1"/>
            <p:nvPr/>
          </p:nvSpPr>
          <p:spPr>
            <a:xfrm>
              <a:off x="345550" y="3540275"/>
              <a:ext cx="6371100" cy="917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it-IT" sz="2400">
                  <a:solidFill>
                    <a:schemeClr val="dk1"/>
                  </a:solidFill>
                </a:rPr>
                <a:t>Experimental Settings</a:t>
              </a:r>
              <a:endParaRPr b="1" sz="2400">
                <a:solidFill>
                  <a:schemeClr val="dk1"/>
                </a:solidFill>
              </a:endParaRPr>
            </a:p>
            <a:p>
              <a:pPr indent="0" lvl="0" marL="0" rtl="0" algn="l">
                <a:lnSpc>
                  <a:spcPct val="150000"/>
                </a:lnSpc>
                <a:spcBef>
                  <a:spcPts val="0"/>
                </a:spcBef>
                <a:spcAft>
                  <a:spcPts val="0"/>
                </a:spcAft>
                <a:buNone/>
              </a:pPr>
              <a:r>
                <a:rPr b="1" lang="it-IT" sz="2000">
                  <a:solidFill>
                    <a:schemeClr val="dk1"/>
                  </a:solidFill>
                </a:rPr>
                <a:t>MDP state</a:t>
              </a:r>
              <a:endParaRPr b="1" sz="2000">
                <a:solidFill>
                  <a:schemeClr val="dk1"/>
                </a:solidFill>
              </a:endParaRPr>
            </a:p>
          </p:txBody>
        </p:sp>
        <p:sp>
          <p:nvSpPr>
            <p:cNvPr id="334" name="Google Shape;334;g37c84b6d907_0_78"/>
            <p:cNvSpPr txBox="1"/>
            <p:nvPr/>
          </p:nvSpPr>
          <p:spPr>
            <a:xfrm>
              <a:off x="6349859" y="3657351"/>
              <a:ext cx="5890500" cy="2616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it-IT" sz="2000">
                  <a:solidFill>
                    <a:schemeClr val="dk1"/>
                  </a:solidFill>
                </a:rPr>
                <a:t>Simulation settings</a:t>
              </a:r>
              <a:endParaRPr b="1" sz="2000">
                <a:solidFill>
                  <a:schemeClr val="dk1"/>
                </a:solidFill>
              </a:endParaRPr>
            </a:p>
            <a:p>
              <a:pPr indent="-355600" lvl="0" marL="457200" rtl="0" algn="l">
                <a:lnSpc>
                  <a:spcPct val="115000"/>
                </a:lnSpc>
                <a:spcBef>
                  <a:spcPts val="0"/>
                </a:spcBef>
                <a:spcAft>
                  <a:spcPts val="0"/>
                </a:spcAft>
                <a:buClr>
                  <a:schemeClr val="dk1"/>
                </a:buClr>
                <a:buSzPts val="2000"/>
                <a:buChar char="●"/>
              </a:pPr>
              <a:r>
                <a:rPr lang="it-IT" sz="2000">
                  <a:solidFill>
                    <a:schemeClr val="dk1"/>
                  </a:solidFill>
                </a:rPr>
                <a:t>Max # buying shares for a stock per trade: </a:t>
              </a:r>
              <a:r>
                <a:rPr lang="it-IT" sz="2000">
                  <a:solidFill>
                    <a:schemeClr val="dk1"/>
                  </a:solidFill>
                  <a:latin typeface="Times New Roman"/>
                  <a:ea typeface="Times New Roman"/>
                  <a:cs typeface="Times New Roman"/>
                  <a:sym typeface="Times New Roman"/>
                </a:rPr>
                <a:t>100</a:t>
              </a:r>
              <a:endParaRPr sz="2000">
                <a:solidFill>
                  <a:schemeClr val="dk1"/>
                </a:solidFill>
                <a:latin typeface="Times New Roman"/>
                <a:ea typeface="Times New Roman"/>
                <a:cs typeface="Times New Roman"/>
                <a:sym typeface="Times New Roman"/>
              </a:endParaRPr>
            </a:p>
            <a:p>
              <a:pPr indent="-355600" lvl="0" marL="457200" rtl="0" algn="l">
                <a:lnSpc>
                  <a:spcPct val="115000"/>
                </a:lnSpc>
                <a:spcBef>
                  <a:spcPts val="0"/>
                </a:spcBef>
                <a:spcAft>
                  <a:spcPts val="0"/>
                </a:spcAft>
                <a:buClr>
                  <a:schemeClr val="dk1"/>
                </a:buClr>
                <a:buSzPts val="2000"/>
                <a:buChar char="●"/>
              </a:pPr>
              <a:r>
                <a:rPr lang="it-IT" sz="2000">
                  <a:solidFill>
                    <a:schemeClr val="dk1"/>
                  </a:solidFill>
                </a:rPr>
                <a:t>Initial cash: 🇺🇸 </a:t>
              </a:r>
              <a:r>
                <a:rPr i="1" lang="it-IT" sz="2000">
                  <a:solidFill>
                    <a:schemeClr val="dk1"/>
                  </a:solidFill>
                  <a:latin typeface="Times New Roman"/>
                  <a:ea typeface="Times New Roman"/>
                  <a:cs typeface="Times New Roman"/>
                  <a:sym typeface="Times New Roman"/>
                </a:rPr>
                <a:t>$1M, </a:t>
              </a:r>
              <a:r>
                <a:rPr lang="it-IT" sz="2000">
                  <a:solidFill>
                    <a:schemeClr val="dk1"/>
                  </a:solidFill>
                </a:rPr>
                <a:t>🇯🇵 </a:t>
              </a:r>
              <a:r>
                <a:rPr i="1" lang="it-IT" sz="2000">
                  <a:solidFill>
                    <a:schemeClr val="dk1"/>
                  </a:solidFill>
                  <a:latin typeface="Times New Roman"/>
                  <a:ea typeface="Times New Roman"/>
                  <a:cs typeface="Times New Roman"/>
                  <a:sym typeface="Times New Roman"/>
                </a:rPr>
                <a:t>¥10M, </a:t>
              </a:r>
              <a:r>
                <a:rPr lang="it-IT" sz="2000">
                  <a:solidFill>
                    <a:schemeClr val="dk1"/>
                  </a:solidFill>
                </a:rPr>
                <a:t>🇻🇳 </a:t>
              </a:r>
              <a:r>
                <a:rPr i="1" lang="it-IT" sz="2000">
                  <a:solidFill>
                    <a:schemeClr val="dk1"/>
                  </a:solidFill>
                  <a:latin typeface="Times New Roman"/>
                  <a:ea typeface="Times New Roman"/>
                  <a:cs typeface="Times New Roman"/>
                  <a:sym typeface="Times New Roman"/>
                </a:rPr>
                <a:t>đ1B</a:t>
              </a:r>
              <a:endParaRPr i="1" sz="2000">
                <a:solidFill>
                  <a:schemeClr val="dk1"/>
                </a:solidFill>
                <a:latin typeface="Times New Roman"/>
                <a:ea typeface="Times New Roman"/>
                <a:cs typeface="Times New Roman"/>
                <a:sym typeface="Times New Roman"/>
              </a:endParaRPr>
            </a:p>
            <a:p>
              <a:pPr indent="-355600" lvl="0" marL="457200" rtl="0" algn="l">
                <a:lnSpc>
                  <a:spcPct val="115000"/>
                </a:lnSpc>
                <a:spcBef>
                  <a:spcPts val="0"/>
                </a:spcBef>
                <a:spcAft>
                  <a:spcPts val="0"/>
                </a:spcAft>
                <a:buClr>
                  <a:schemeClr val="dk1"/>
                </a:buClr>
                <a:buSzPts val="2000"/>
                <a:buChar char="●"/>
              </a:pPr>
              <a:r>
                <a:rPr lang="it-IT" sz="2000">
                  <a:solidFill>
                    <a:schemeClr val="dk1"/>
                  </a:solidFill>
                </a:rPr>
                <a:t>Transaction fee: </a:t>
              </a:r>
              <a:r>
                <a:rPr i="1" lang="it-IT" sz="2000">
                  <a:solidFill>
                    <a:schemeClr val="dk1"/>
                  </a:solidFill>
                  <a:latin typeface="Times New Roman"/>
                  <a:ea typeface="Times New Roman"/>
                  <a:cs typeface="Times New Roman"/>
                  <a:sym typeface="Times New Roman"/>
                </a:rPr>
                <a:t>0.1%</a:t>
              </a:r>
              <a:r>
                <a:rPr lang="it-IT" sz="2000">
                  <a:solidFill>
                    <a:schemeClr val="dk1"/>
                  </a:solidFill>
                </a:rPr>
                <a:t> trading value</a:t>
              </a:r>
              <a:endParaRPr sz="2000">
                <a:solidFill>
                  <a:schemeClr val="dk1"/>
                </a:solidFill>
              </a:endParaRPr>
            </a:p>
            <a:p>
              <a:pPr indent="-355600" lvl="0" marL="457200" rtl="0" algn="l">
                <a:lnSpc>
                  <a:spcPct val="115000"/>
                </a:lnSpc>
                <a:spcBef>
                  <a:spcPts val="0"/>
                </a:spcBef>
                <a:spcAft>
                  <a:spcPts val="0"/>
                </a:spcAft>
                <a:buClr>
                  <a:schemeClr val="dk1"/>
                </a:buClr>
                <a:buSzPts val="2000"/>
                <a:buChar char="●"/>
              </a:pPr>
              <a:r>
                <a:rPr lang="it-IT" sz="2000">
                  <a:solidFill>
                    <a:schemeClr val="dk1"/>
                  </a:solidFill>
                </a:rPr>
                <a:t>Date of start trading</a:t>
              </a:r>
              <a:br>
                <a:rPr lang="it-IT" sz="2000">
                  <a:solidFill>
                    <a:schemeClr val="dk1"/>
                  </a:solidFill>
                </a:rPr>
              </a:br>
              <a:r>
                <a:rPr lang="it-IT" sz="2000">
                  <a:solidFill>
                    <a:schemeClr val="dk1"/>
                  </a:solidFill>
                </a:rPr>
                <a:t>🇺🇸 🇯🇵 01/01/2021  🇻🇳 01/01/2023</a:t>
              </a:r>
              <a:endParaRPr sz="2000">
                <a:solidFill>
                  <a:schemeClr val="dk1"/>
                </a:solidFill>
              </a:endParaRPr>
            </a:p>
            <a:p>
              <a:pPr indent="-355600" lvl="0" marL="457200" rtl="0" algn="l">
                <a:lnSpc>
                  <a:spcPct val="115000"/>
                </a:lnSpc>
                <a:spcBef>
                  <a:spcPts val="0"/>
                </a:spcBef>
                <a:spcAft>
                  <a:spcPts val="0"/>
                </a:spcAft>
                <a:buClr>
                  <a:schemeClr val="dk1"/>
                </a:buClr>
                <a:buSzPts val="2000"/>
                <a:buChar char="●"/>
              </a:pPr>
              <a:r>
                <a:rPr lang="it-IT" sz="2000">
                  <a:solidFill>
                    <a:schemeClr val="dk1"/>
                  </a:solidFill>
                </a:rPr>
                <a:t>Retrain models every </a:t>
              </a:r>
              <a:r>
                <a:rPr i="1" lang="it-IT" sz="2000">
                  <a:solidFill>
                    <a:schemeClr val="dk1"/>
                  </a:solidFill>
                  <a:latin typeface="Times New Roman"/>
                  <a:ea typeface="Times New Roman"/>
                  <a:cs typeface="Times New Roman"/>
                  <a:sym typeface="Times New Roman"/>
                </a:rPr>
                <a:t>252/4=63</a:t>
              </a:r>
              <a:r>
                <a:rPr lang="it-IT" sz="2000">
                  <a:solidFill>
                    <a:schemeClr val="dk1"/>
                  </a:solidFill>
                </a:rPr>
                <a:t> days</a:t>
              </a:r>
              <a:endParaRPr sz="2000">
                <a:solidFill>
                  <a:schemeClr val="dk1"/>
                </a:solidFill>
              </a:endParaRPr>
            </a:p>
          </p:txBody>
        </p:sp>
        <p:pic>
          <p:nvPicPr>
            <p:cNvPr id="335" name="Google Shape;335;g37c84b6d907_0_78"/>
            <p:cNvPicPr preferRelativeResize="0"/>
            <p:nvPr/>
          </p:nvPicPr>
          <p:blipFill>
            <a:blip r:embed="rId4">
              <a:alphaModFix/>
            </a:blip>
            <a:stretch>
              <a:fillRect/>
            </a:stretch>
          </p:blipFill>
          <p:spPr>
            <a:xfrm>
              <a:off x="345959" y="4457676"/>
              <a:ext cx="6096288" cy="375525"/>
            </a:xfrm>
            <a:prstGeom prst="rect">
              <a:avLst/>
            </a:prstGeom>
            <a:noFill/>
            <a:ln>
              <a:noFill/>
            </a:ln>
          </p:spPr>
        </p:pic>
        <p:sp>
          <p:nvSpPr>
            <p:cNvPr id="336" name="Google Shape;336;g37c84b6d907_0_78"/>
            <p:cNvSpPr txBox="1"/>
            <p:nvPr/>
          </p:nvSpPr>
          <p:spPr>
            <a:xfrm>
              <a:off x="58025" y="5035250"/>
              <a:ext cx="1209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IT">
                  <a:solidFill>
                    <a:srgbClr val="FF0000"/>
                  </a:solidFill>
                </a:rPr>
                <a:t>Current cash balance</a:t>
              </a:r>
              <a:endParaRPr>
                <a:solidFill>
                  <a:srgbClr val="FF0000"/>
                </a:solidFill>
              </a:endParaRPr>
            </a:p>
          </p:txBody>
        </p:sp>
        <p:sp>
          <p:nvSpPr>
            <p:cNvPr id="337" name="Google Shape;337;g37c84b6d907_0_78"/>
            <p:cNvSpPr txBox="1"/>
            <p:nvPr/>
          </p:nvSpPr>
          <p:spPr>
            <a:xfrm>
              <a:off x="763700" y="5674550"/>
              <a:ext cx="15195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IT">
                  <a:solidFill>
                    <a:srgbClr val="FF0000"/>
                  </a:solidFill>
                </a:rPr>
                <a:t>Vector of c</a:t>
              </a:r>
              <a:r>
                <a:rPr lang="it-IT">
                  <a:solidFill>
                    <a:srgbClr val="FF0000"/>
                  </a:solidFill>
                </a:rPr>
                <a:t>urrent closing prices</a:t>
              </a:r>
              <a:endParaRPr>
                <a:solidFill>
                  <a:srgbClr val="FF0000"/>
                </a:solidFill>
              </a:endParaRPr>
            </a:p>
          </p:txBody>
        </p:sp>
        <p:sp>
          <p:nvSpPr>
            <p:cNvPr id="338" name="Google Shape;338;g37c84b6d907_0_78"/>
            <p:cNvSpPr txBox="1"/>
            <p:nvPr/>
          </p:nvSpPr>
          <p:spPr>
            <a:xfrm>
              <a:off x="2015675" y="5058950"/>
              <a:ext cx="15195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IT">
                  <a:solidFill>
                    <a:srgbClr val="FF0000"/>
                  </a:solidFill>
                </a:rPr>
                <a:t>Vector of current # owned shares</a:t>
              </a:r>
              <a:endParaRPr>
                <a:solidFill>
                  <a:srgbClr val="FF0000"/>
                </a:solidFill>
              </a:endParaRPr>
            </a:p>
          </p:txBody>
        </p:sp>
        <p:sp>
          <p:nvSpPr>
            <p:cNvPr id="339" name="Google Shape;339;g37c84b6d907_0_78"/>
            <p:cNvSpPr txBox="1"/>
            <p:nvPr/>
          </p:nvSpPr>
          <p:spPr>
            <a:xfrm>
              <a:off x="4123775" y="5681658"/>
              <a:ext cx="1819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IT">
                  <a:solidFill>
                    <a:srgbClr val="FF0000"/>
                  </a:solidFill>
                </a:rPr>
                <a:t>Technical indicators</a:t>
              </a:r>
              <a:endParaRPr>
                <a:solidFill>
                  <a:srgbClr val="FF0000"/>
                </a:solidFill>
              </a:endParaRPr>
            </a:p>
          </p:txBody>
        </p:sp>
        <p:cxnSp>
          <p:nvCxnSpPr>
            <p:cNvPr id="340" name="Google Shape;340;g37c84b6d907_0_78"/>
            <p:cNvCxnSpPr/>
            <p:nvPr/>
          </p:nvCxnSpPr>
          <p:spPr>
            <a:xfrm flipH="1">
              <a:off x="648958" y="4793126"/>
              <a:ext cx="698700" cy="326100"/>
            </a:xfrm>
            <a:prstGeom prst="straightConnector1">
              <a:avLst/>
            </a:prstGeom>
            <a:noFill/>
            <a:ln cap="flat" cmpd="sng" w="9525">
              <a:solidFill>
                <a:schemeClr val="dk1"/>
              </a:solidFill>
              <a:prstDash val="solid"/>
              <a:round/>
              <a:headEnd len="med" w="med" type="none"/>
              <a:tailEnd len="med" w="med" type="triangle"/>
            </a:ln>
          </p:spPr>
        </p:cxnSp>
        <p:cxnSp>
          <p:nvCxnSpPr>
            <p:cNvPr id="341" name="Google Shape;341;g37c84b6d907_0_78"/>
            <p:cNvCxnSpPr>
              <a:endCxn id="337" idx="0"/>
            </p:cNvCxnSpPr>
            <p:nvPr/>
          </p:nvCxnSpPr>
          <p:spPr>
            <a:xfrm flipH="1">
              <a:off x="1523450" y="4811750"/>
              <a:ext cx="377700" cy="862800"/>
            </a:xfrm>
            <a:prstGeom prst="straightConnector1">
              <a:avLst/>
            </a:prstGeom>
            <a:noFill/>
            <a:ln cap="flat" cmpd="sng" w="9525">
              <a:solidFill>
                <a:schemeClr val="dk1"/>
              </a:solidFill>
              <a:prstDash val="solid"/>
              <a:round/>
              <a:headEnd len="med" w="med" type="none"/>
              <a:tailEnd len="med" w="med" type="triangle"/>
            </a:ln>
          </p:spPr>
        </p:cxnSp>
        <p:cxnSp>
          <p:nvCxnSpPr>
            <p:cNvPr id="342" name="Google Shape;342;g37c84b6d907_0_78"/>
            <p:cNvCxnSpPr>
              <a:endCxn id="338" idx="0"/>
            </p:cNvCxnSpPr>
            <p:nvPr/>
          </p:nvCxnSpPr>
          <p:spPr>
            <a:xfrm>
              <a:off x="2329925" y="4823150"/>
              <a:ext cx="445500" cy="235800"/>
            </a:xfrm>
            <a:prstGeom prst="straightConnector1">
              <a:avLst/>
            </a:prstGeom>
            <a:noFill/>
            <a:ln cap="flat" cmpd="sng" w="9525">
              <a:solidFill>
                <a:schemeClr val="dk1"/>
              </a:solidFill>
              <a:prstDash val="solid"/>
              <a:round/>
              <a:headEnd len="med" w="med" type="none"/>
              <a:tailEnd len="med" w="med" type="triangle"/>
            </a:ln>
          </p:spPr>
        </p:cxnSp>
        <p:cxnSp>
          <p:nvCxnSpPr>
            <p:cNvPr id="343" name="Google Shape;343;g37c84b6d907_0_78"/>
            <p:cNvCxnSpPr>
              <a:endCxn id="339" idx="0"/>
            </p:cNvCxnSpPr>
            <p:nvPr/>
          </p:nvCxnSpPr>
          <p:spPr>
            <a:xfrm>
              <a:off x="3256925" y="4799958"/>
              <a:ext cx="1776600" cy="881700"/>
            </a:xfrm>
            <a:prstGeom prst="straightConnector1">
              <a:avLst/>
            </a:prstGeom>
            <a:noFill/>
            <a:ln cap="flat" cmpd="sng" w="9525">
              <a:solidFill>
                <a:schemeClr val="dk1"/>
              </a:solidFill>
              <a:prstDash val="solid"/>
              <a:round/>
              <a:headEnd len="med" w="med" type="none"/>
              <a:tailEnd len="med" w="med" type="triangle"/>
            </a:ln>
          </p:spPr>
        </p:cxnSp>
        <p:cxnSp>
          <p:nvCxnSpPr>
            <p:cNvPr id="344" name="Google Shape;344;g37c84b6d907_0_78"/>
            <p:cNvCxnSpPr>
              <a:endCxn id="339" idx="0"/>
            </p:cNvCxnSpPr>
            <p:nvPr/>
          </p:nvCxnSpPr>
          <p:spPr>
            <a:xfrm>
              <a:off x="4148525" y="4807458"/>
              <a:ext cx="885000" cy="874200"/>
            </a:xfrm>
            <a:prstGeom prst="straightConnector1">
              <a:avLst/>
            </a:prstGeom>
            <a:noFill/>
            <a:ln cap="flat" cmpd="sng" w="9525">
              <a:solidFill>
                <a:schemeClr val="dk1"/>
              </a:solidFill>
              <a:prstDash val="solid"/>
              <a:round/>
              <a:headEnd len="med" w="med" type="none"/>
              <a:tailEnd len="med" w="med" type="triangle"/>
            </a:ln>
          </p:spPr>
        </p:cxnSp>
        <p:cxnSp>
          <p:nvCxnSpPr>
            <p:cNvPr id="345" name="Google Shape;345;g37c84b6d907_0_78"/>
            <p:cNvCxnSpPr>
              <a:endCxn id="339" idx="0"/>
            </p:cNvCxnSpPr>
            <p:nvPr/>
          </p:nvCxnSpPr>
          <p:spPr>
            <a:xfrm>
              <a:off x="4627025" y="4798758"/>
              <a:ext cx="406500" cy="882900"/>
            </a:xfrm>
            <a:prstGeom prst="straightConnector1">
              <a:avLst/>
            </a:prstGeom>
            <a:noFill/>
            <a:ln cap="flat" cmpd="sng" w="9525">
              <a:solidFill>
                <a:schemeClr val="dk1"/>
              </a:solidFill>
              <a:prstDash val="solid"/>
              <a:round/>
              <a:headEnd len="med" w="med" type="none"/>
              <a:tailEnd len="med" w="med" type="triangle"/>
            </a:ln>
          </p:spPr>
        </p:cxnSp>
        <p:cxnSp>
          <p:nvCxnSpPr>
            <p:cNvPr id="346" name="Google Shape;346;g37c84b6d907_0_78"/>
            <p:cNvCxnSpPr>
              <a:endCxn id="339" idx="0"/>
            </p:cNvCxnSpPr>
            <p:nvPr/>
          </p:nvCxnSpPr>
          <p:spPr>
            <a:xfrm flipH="1">
              <a:off x="5033525" y="4818858"/>
              <a:ext cx="238500" cy="862800"/>
            </a:xfrm>
            <a:prstGeom prst="straightConnector1">
              <a:avLst/>
            </a:prstGeom>
            <a:noFill/>
            <a:ln cap="flat" cmpd="sng" w="9525">
              <a:solidFill>
                <a:schemeClr val="dk1"/>
              </a:solidFill>
              <a:prstDash val="solid"/>
              <a:round/>
              <a:headEnd len="med" w="med" type="none"/>
              <a:tailEnd len="med" w="med" type="triangle"/>
            </a:ln>
          </p:spPr>
        </p:cxn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2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2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3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3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g37c84b6d907_0_160"/>
          <p:cNvSpPr txBox="1"/>
          <p:nvPr>
            <p:ph type="title"/>
          </p:nvPr>
        </p:nvSpPr>
        <p:spPr>
          <a:xfrm>
            <a:off x="2545000" y="-36300"/>
            <a:ext cx="6479400" cy="11880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600"/>
              <a:buFont typeface="Arial"/>
              <a:buNone/>
            </a:pPr>
            <a:r>
              <a:rPr lang="it-IT">
                <a:solidFill>
                  <a:schemeClr val="lt1"/>
                </a:solidFill>
              </a:rPr>
              <a:t>4. Experiments and Results</a:t>
            </a:r>
            <a:endParaRPr>
              <a:solidFill>
                <a:schemeClr val="lt1"/>
              </a:solidFill>
            </a:endParaRPr>
          </a:p>
        </p:txBody>
      </p:sp>
      <p:sp>
        <p:nvSpPr>
          <p:cNvPr id="353" name="Google Shape;353;g37c84b6d907_0_160"/>
          <p:cNvSpPr txBox="1"/>
          <p:nvPr>
            <p:ph idx="12" type="sldNum"/>
          </p:nvPr>
        </p:nvSpPr>
        <p:spPr>
          <a:xfrm>
            <a:off x="11409045" y="6333134"/>
            <a:ext cx="731700" cy="52500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it-IT"/>
              <a:t>‹#›</a:t>
            </a:fld>
            <a:endParaRPr/>
          </a:p>
        </p:txBody>
      </p:sp>
      <p:pic>
        <p:nvPicPr>
          <p:cNvPr id="354" name="Google Shape;354;g37c84b6d907_0_160"/>
          <p:cNvPicPr preferRelativeResize="0"/>
          <p:nvPr/>
        </p:nvPicPr>
        <p:blipFill>
          <a:blip r:embed="rId3">
            <a:alphaModFix/>
          </a:blip>
          <a:stretch>
            <a:fillRect/>
          </a:stretch>
        </p:blipFill>
        <p:spPr>
          <a:xfrm>
            <a:off x="4887755" y="1151700"/>
            <a:ext cx="4354398" cy="5706300"/>
          </a:xfrm>
          <a:prstGeom prst="rect">
            <a:avLst/>
          </a:prstGeom>
          <a:noFill/>
          <a:ln>
            <a:noFill/>
          </a:ln>
        </p:spPr>
      </p:pic>
      <p:sp>
        <p:nvSpPr>
          <p:cNvPr id="355" name="Google Shape;355;g37c84b6d907_0_160"/>
          <p:cNvSpPr txBox="1"/>
          <p:nvPr>
            <p:ph idx="4294967295" type="body"/>
          </p:nvPr>
        </p:nvSpPr>
        <p:spPr>
          <a:xfrm>
            <a:off x="149075" y="1089100"/>
            <a:ext cx="4726200" cy="963600"/>
          </a:xfrm>
          <a:prstGeom prst="rect">
            <a:avLst/>
          </a:prstGeom>
          <a:noFill/>
          <a:ln>
            <a:noFill/>
          </a:ln>
        </p:spPr>
        <p:txBody>
          <a:bodyPr anchorCtr="0" anchor="t" bIns="45700" lIns="91425" spcFirstLastPara="1" rIns="91425" wrap="square" tIns="45700">
            <a:normAutofit/>
          </a:bodyPr>
          <a:lstStyle/>
          <a:p>
            <a:pPr indent="0" lvl="0" marL="0" rtl="0" algn="l">
              <a:lnSpc>
                <a:spcPct val="115000"/>
              </a:lnSpc>
              <a:spcBef>
                <a:spcPts val="0"/>
              </a:spcBef>
              <a:spcAft>
                <a:spcPts val="0"/>
              </a:spcAft>
              <a:buNone/>
            </a:pPr>
            <a:r>
              <a:rPr b="1" lang="it-IT" sz="2400"/>
              <a:t>Results</a:t>
            </a:r>
            <a:endParaRPr b="1" sz="2400"/>
          </a:p>
          <a:p>
            <a:pPr indent="0" lvl="0" marL="0" rtl="0" algn="l">
              <a:lnSpc>
                <a:spcPct val="115000"/>
              </a:lnSpc>
              <a:spcBef>
                <a:spcPts val="0"/>
              </a:spcBef>
              <a:spcAft>
                <a:spcPts val="0"/>
              </a:spcAft>
              <a:buNone/>
            </a:pPr>
            <a:r>
              <a:rPr b="1" lang="it-IT" sz="2000"/>
              <a:t>Portfolio value evolution</a:t>
            </a:r>
            <a:endParaRPr sz="1600"/>
          </a:p>
        </p:txBody>
      </p:sp>
      <p:grpSp>
        <p:nvGrpSpPr>
          <p:cNvPr id="356" name="Google Shape;356;g37c84b6d907_0_160"/>
          <p:cNvGrpSpPr/>
          <p:nvPr/>
        </p:nvGrpSpPr>
        <p:grpSpPr>
          <a:xfrm>
            <a:off x="9263525" y="1675550"/>
            <a:ext cx="3039932" cy="4261050"/>
            <a:chOff x="9143168" y="1675550"/>
            <a:chExt cx="3039932" cy="4261050"/>
          </a:xfrm>
        </p:grpSpPr>
        <p:sp>
          <p:nvSpPr>
            <p:cNvPr id="357" name="Google Shape;357;g37c84b6d907_0_160"/>
            <p:cNvSpPr txBox="1"/>
            <p:nvPr/>
          </p:nvSpPr>
          <p:spPr>
            <a:xfrm>
              <a:off x="9400000" y="1675550"/>
              <a:ext cx="27831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it-IT" sz="1600">
                  <a:solidFill>
                    <a:schemeClr val="dk1"/>
                  </a:solidFill>
                </a:rPr>
                <a:t>PPO &gt; A2C &gt; TD3 &gt; DDPG</a:t>
              </a:r>
              <a:endParaRPr sz="1600">
                <a:solidFill>
                  <a:schemeClr val="dk1"/>
                </a:solidFill>
              </a:endParaRPr>
            </a:p>
          </p:txBody>
        </p:sp>
        <p:sp>
          <p:nvSpPr>
            <p:cNvPr id="358" name="Google Shape;358;g37c84b6d907_0_160"/>
            <p:cNvSpPr txBox="1"/>
            <p:nvPr/>
          </p:nvSpPr>
          <p:spPr>
            <a:xfrm>
              <a:off x="9357725" y="5130400"/>
              <a:ext cx="27831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it-IT" sz="1600">
                  <a:solidFill>
                    <a:schemeClr val="dk1"/>
                  </a:solidFill>
                </a:rPr>
                <a:t>A2C &gt; TD3 &gt; DDPG &gt; PPO</a:t>
              </a:r>
              <a:endParaRPr sz="1600">
                <a:solidFill>
                  <a:schemeClr val="dk1"/>
                </a:solidFill>
              </a:endParaRPr>
            </a:p>
          </p:txBody>
        </p:sp>
        <p:cxnSp>
          <p:nvCxnSpPr>
            <p:cNvPr id="359" name="Google Shape;359;g37c84b6d907_0_160"/>
            <p:cNvCxnSpPr/>
            <p:nvPr/>
          </p:nvCxnSpPr>
          <p:spPr>
            <a:xfrm flipH="1" rot="10800000">
              <a:off x="9158743" y="1886425"/>
              <a:ext cx="323700" cy="3000"/>
            </a:xfrm>
            <a:prstGeom prst="straightConnector1">
              <a:avLst/>
            </a:prstGeom>
            <a:noFill/>
            <a:ln cap="flat" cmpd="sng" w="9525">
              <a:solidFill>
                <a:schemeClr val="dk1"/>
              </a:solidFill>
              <a:prstDash val="solid"/>
              <a:round/>
              <a:headEnd len="med" w="med" type="none"/>
              <a:tailEnd len="med" w="med" type="triangle"/>
            </a:ln>
          </p:spPr>
        </p:cxnSp>
        <p:cxnSp>
          <p:nvCxnSpPr>
            <p:cNvPr id="360" name="Google Shape;360;g37c84b6d907_0_160"/>
            <p:cNvCxnSpPr/>
            <p:nvPr/>
          </p:nvCxnSpPr>
          <p:spPr>
            <a:xfrm flipH="1" rot="10800000">
              <a:off x="9160600" y="1939100"/>
              <a:ext cx="331200" cy="1662300"/>
            </a:xfrm>
            <a:prstGeom prst="straightConnector1">
              <a:avLst/>
            </a:prstGeom>
            <a:noFill/>
            <a:ln cap="flat" cmpd="sng" w="9525">
              <a:solidFill>
                <a:schemeClr val="dk1"/>
              </a:solidFill>
              <a:prstDash val="solid"/>
              <a:round/>
              <a:headEnd len="med" w="med" type="none"/>
              <a:tailEnd len="med" w="med" type="triangle"/>
            </a:ln>
          </p:spPr>
        </p:cxnSp>
        <p:cxnSp>
          <p:nvCxnSpPr>
            <p:cNvPr id="361" name="Google Shape;361;g37c84b6d907_0_160"/>
            <p:cNvCxnSpPr/>
            <p:nvPr/>
          </p:nvCxnSpPr>
          <p:spPr>
            <a:xfrm>
              <a:off x="9143168" y="5344575"/>
              <a:ext cx="334200" cy="1500"/>
            </a:xfrm>
            <a:prstGeom prst="straightConnector1">
              <a:avLst/>
            </a:prstGeom>
            <a:noFill/>
            <a:ln cap="flat" cmpd="sng" w="9525">
              <a:solidFill>
                <a:schemeClr val="dk1"/>
              </a:solidFill>
              <a:prstDash val="solid"/>
              <a:round/>
              <a:headEnd len="med" w="med" type="none"/>
              <a:tailEnd len="med" w="med" type="triangle"/>
            </a:ln>
          </p:spPr>
        </p:cxnSp>
        <p:sp>
          <p:nvSpPr>
            <p:cNvPr id="362" name="Google Shape;362;g37c84b6d907_0_160"/>
            <p:cNvSpPr txBox="1"/>
            <p:nvPr/>
          </p:nvSpPr>
          <p:spPr>
            <a:xfrm>
              <a:off x="9658325" y="2052625"/>
              <a:ext cx="21819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it-IT" sz="1600">
                  <a:solidFill>
                    <a:srgbClr val="FF0000"/>
                  </a:solidFill>
                </a:rPr>
                <a:t>On-policy &gt; Off-policy</a:t>
              </a:r>
              <a:endParaRPr sz="1600">
                <a:solidFill>
                  <a:srgbClr val="FF0000"/>
                </a:solidFill>
              </a:endParaRPr>
            </a:p>
          </p:txBody>
        </p:sp>
        <p:sp>
          <p:nvSpPr>
            <p:cNvPr id="363" name="Google Shape;363;g37c84b6d907_0_160"/>
            <p:cNvSpPr txBox="1"/>
            <p:nvPr/>
          </p:nvSpPr>
          <p:spPr>
            <a:xfrm>
              <a:off x="9597950" y="5505500"/>
              <a:ext cx="21819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it-IT" sz="1600">
                  <a:solidFill>
                    <a:srgbClr val="FF0000"/>
                  </a:solidFill>
                </a:rPr>
                <a:t>PPO underperformed</a:t>
              </a:r>
              <a:endParaRPr sz="1600">
                <a:solidFill>
                  <a:srgbClr val="FF0000"/>
                </a:solidFill>
              </a:endParaRPr>
            </a:p>
          </p:txBody>
        </p:sp>
      </p:grpSp>
      <p:sp>
        <p:nvSpPr>
          <p:cNvPr id="364" name="Google Shape;364;g37c84b6d907_0_160"/>
          <p:cNvSpPr txBox="1"/>
          <p:nvPr/>
        </p:nvSpPr>
        <p:spPr>
          <a:xfrm>
            <a:off x="185375" y="1822575"/>
            <a:ext cx="4647900" cy="4386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it-IT" sz="2000">
                <a:solidFill>
                  <a:schemeClr val="dk1"/>
                </a:solidFill>
              </a:rPr>
              <a:t>Why On-policy (A2C, PPO) &gt;</a:t>
            </a:r>
            <a:br>
              <a:rPr lang="it-IT" sz="2000">
                <a:solidFill>
                  <a:schemeClr val="dk1"/>
                </a:solidFill>
              </a:rPr>
            </a:br>
            <a:r>
              <a:rPr lang="it-IT" sz="2000">
                <a:solidFill>
                  <a:schemeClr val="dk1"/>
                </a:solidFill>
              </a:rPr>
              <a:t>        Off-policy (DDPG, TD3)?</a:t>
            </a:r>
            <a:endParaRPr sz="2000">
              <a:solidFill>
                <a:schemeClr val="dk1"/>
              </a:solidFill>
            </a:endParaRPr>
          </a:p>
          <a:p>
            <a:pPr indent="-355600" lvl="0" marL="457200" rtl="0" algn="l">
              <a:lnSpc>
                <a:spcPct val="115000"/>
              </a:lnSpc>
              <a:spcBef>
                <a:spcPts val="0"/>
              </a:spcBef>
              <a:spcAft>
                <a:spcPts val="0"/>
              </a:spcAft>
              <a:buClr>
                <a:schemeClr val="dk1"/>
              </a:buClr>
              <a:buSzPts val="2000"/>
              <a:buChar char="●"/>
            </a:pPr>
            <a:r>
              <a:rPr lang="it-IT" sz="2000">
                <a:solidFill>
                  <a:schemeClr val="dk1"/>
                </a:solidFill>
              </a:rPr>
              <a:t>DDPG &amp; TD3</a:t>
            </a:r>
            <a:r>
              <a:rPr lang="it-IT" sz="2000">
                <a:solidFill>
                  <a:schemeClr val="dk1"/>
                </a:solidFill>
              </a:rPr>
              <a:t>: use replay buffers to squeeze gradient steps</a:t>
            </a:r>
            <a:br>
              <a:rPr lang="it-IT" sz="2000">
                <a:solidFill>
                  <a:schemeClr val="dk1"/>
                </a:solidFill>
              </a:rPr>
            </a:br>
            <a:r>
              <a:rPr lang="it-IT" sz="2000">
                <a:solidFill>
                  <a:schemeClr val="dk1"/>
                </a:solidFill>
              </a:rPr>
              <a:t>➡ May introduce noisy and wrong targets</a:t>
            </a:r>
            <a:br>
              <a:rPr lang="it-IT" sz="2000">
                <a:solidFill>
                  <a:schemeClr val="dk1"/>
                </a:solidFill>
              </a:rPr>
            </a:br>
            <a:r>
              <a:rPr lang="it-IT" sz="2000">
                <a:solidFill>
                  <a:schemeClr val="dk1"/>
                </a:solidFill>
              </a:rPr>
              <a:t>➡ Policy is pulled toward obsolete Q value</a:t>
            </a:r>
            <a:endParaRPr sz="2000">
              <a:solidFill>
                <a:schemeClr val="dk1"/>
              </a:solidFill>
            </a:endParaRPr>
          </a:p>
          <a:p>
            <a:pPr indent="-355600" lvl="0" marL="457200" rtl="0" algn="l">
              <a:lnSpc>
                <a:spcPct val="115000"/>
              </a:lnSpc>
              <a:spcBef>
                <a:spcPts val="0"/>
              </a:spcBef>
              <a:spcAft>
                <a:spcPts val="0"/>
              </a:spcAft>
              <a:buClr>
                <a:schemeClr val="dk1"/>
              </a:buClr>
              <a:buSzPts val="2000"/>
              <a:buChar char="●"/>
            </a:pPr>
            <a:r>
              <a:rPr lang="it-IT" sz="2000">
                <a:solidFill>
                  <a:schemeClr val="dk1"/>
                </a:solidFill>
              </a:rPr>
              <a:t>A2C &amp; PPO: update only based on most recent trajectory</a:t>
            </a:r>
            <a:br>
              <a:rPr lang="it-IT" sz="2000">
                <a:solidFill>
                  <a:schemeClr val="dk1"/>
                </a:solidFill>
              </a:rPr>
            </a:br>
            <a:r>
              <a:rPr lang="it-IT" sz="2000">
                <a:solidFill>
                  <a:schemeClr val="dk1"/>
                </a:solidFill>
              </a:rPr>
              <a:t>➡ Critic observes same env as actor will behave in next step</a:t>
            </a:r>
            <a:endParaRPr sz="20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5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grpSp>
        <p:nvGrpSpPr>
          <p:cNvPr id="370" name="Google Shape;370;g37c84b6d907_0_186"/>
          <p:cNvGrpSpPr/>
          <p:nvPr/>
        </p:nvGrpSpPr>
        <p:grpSpPr>
          <a:xfrm>
            <a:off x="6096000" y="1151700"/>
            <a:ext cx="5747845" cy="5706301"/>
            <a:chOff x="6096000" y="1151700"/>
            <a:chExt cx="5747845" cy="5706301"/>
          </a:xfrm>
        </p:grpSpPr>
        <p:pic>
          <p:nvPicPr>
            <p:cNvPr id="371" name="Google Shape;371;g37c84b6d907_0_186"/>
            <p:cNvPicPr preferRelativeResize="0"/>
            <p:nvPr/>
          </p:nvPicPr>
          <p:blipFill>
            <a:blip r:embed="rId3">
              <a:alphaModFix/>
            </a:blip>
            <a:stretch>
              <a:fillRect/>
            </a:stretch>
          </p:blipFill>
          <p:spPr>
            <a:xfrm>
              <a:off x="6096000" y="1151700"/>
              <a:ext cx="5747845" cy="5706301"/>
            </a:xfrm>
            <a:prstGeom prst="rect">
              <a:avLst/>
            </a:prstGeom>
            <a:noFill/>
            <a:ln>
              <a:noFill/>
            </a:ln>
          </p:spPr>
        </p:pic>
        <p:cxnSp>
          <p:nvCxnSpPr>
            <p:cNvPr id="372" name="Google Shape;372;g37c84b6d907_0_186"/>
            <p:cNvCxnSpPr/>
            <p:nvPr/>
          </p:nvCxnSpPr>
          <p:spPr>
            <a:xfrm rot="10800000">
              <a:off x="8084700" y="2916875"/>
              <a:ext cx="0" cy="2842200"/>
            </a:xfrm>
            <a:prstGeom prst="straightConnector1">
              <a:avLst/>
            </a:prstGeom>
            <a:noFill/>
            <a:ln cap="flat" cmpd="sng" w="19050">
              <a:solidFill>
                <a:srgbClr val="FF0000"/>
              </a:solidFill>
              <a:prstDash val="solid"/>
              <a:round/>
              <a:headEnd len="med" w="med" type="none"/>
              <a:tailEnd len="med" w="med" type="triangle"/>
            </a:ln>
          </p:spPr>
        </p:cxnSp>
        <p:sp>
          <p:nvSpPr>
            <p:cNvPr id="373" name="Google Shape;373;g37c84b6d907_0_186"/>
            <p:cNvSpPr txBox="1"/>
            <p:nvPr/>
          </p:nvSpPr>
          <p:spPr>
            <a:xfrm>
              <a:off x="8084700" y="3741450"/>
              <a:ext cx="792600" cy="997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it-IT" sz="1600">
                  <a:solidFill>
                    <a:srgbClr val="FF0000"/>
                  </a:solidFill>
                </a:rPr>
                <a:t>higher</a:t>
              </a:r>
              <a:endParaRPr sz="1600">
                <a:solidFill>
                  <a:srgbClr val="FF0000"/>
                </a:solidFill>
              </a:endParaRPr>
            </a:p>
            <a:p>
              <a:pPr indent="0" lvl="0" marL="0" rtl="0" algn="l">
                <a:lnSpc>
                  <a:spcPct val="115000"/>
                </a:lnSpc>
                <a:spcBef>
                  <a:spcPts val="0"/>
                </a:spcBef>
                <a:spcAft>
                  <a:spcPts val="0"/>
                </a:spcAft>
                <a:buNone/>
              </a:pPr>
              <a:r>
                <a:rPr lang="it-IT" sz="1600">
                  <a:solidFill>
                    <a:srgbClr val="FF0000"/>
                  </a:solidFill>
                </a:rPr>
                <a:t>is</a:t>
              </a:r>
              <a:endParaRPr sz="1600">
                <a:solidFill>
                  <a:srgbClr val="FF0000"/>
                </a:solidFill>
              </a:endParaRPr>
            </a:p>
            <a:p>
              <a:pPr indent="0" lvl="0" marL="0" rtl="0" algn="l">
                <a:lnSpc>
                  <a:spcPct val="115000"/>
                </a:lnSpc>
                <a:spcBef>
                  <a:spcPts val="0"/>
                </a:spcBef>
                <a:spcAft>
                  <a:spcPts val="0"/>
                </a:spcAft>
                <a:buNone/>
              </a:pPr>
              <a:r>
                <a:rPr lang="it-IT" sz="1600">
                  <a:solidFill>
                    <a:srgbClr val="FF0000"/>
                  </a:solidFill>
                </a:rPr>
                <a:t>better</a:t>
              </a:r>
              <a:endParaRPr sz="1600"/>
            </a:p>
          </p:txBody>
        </p:sp>
        <p:cxnSp>
          <p:nvCxnSpPr>
            <p:cNvPr id="374" name="Google Shape;374;g37c84b6d907_0_186"/>
            <p:cNvCxnSpPr/>
            <p:nvPr/>
          </p:nvCxnSpPr>
          <p:spPr>
            <a:xfrm>
              <a:off x="10545950" y="2871150"/>
              <a:ext cx="0" cy="2842200"/>
            </a:xfrm>
            <a:prstGeom prst="straightConnector1">
              <a:avLst/>
            </a:prstGeom>
            <a:noFill/>
            <a:ln cap="flat" cmpd="sng" w="19050">
              <a:solidFill>
                <a:srgbClr val="FF0000"/>
              </a:solidFill>
              <a:prstDash val="solid"/>
              <a:round/>
              <a:headEnd len="med" w="med" type="none"/>
              <a:tailEnd len="med" w="med" type="triangle"/>
            </a:ln>
          </p:spPr>
        </p:cxnSp>
        <p:sp>
          <p:nvSpPr>
            <p:cNvPr id="375" name="Google Shape;375;g37c84b6d907_0_186"/>
            <p:cNvSpPr txBox="1"/>
            <p:nvPr/>
          </p:nvSpPr>
          <p:spPr>
            <a:xfrm>
              <a:off x="10545950" y="3741450"/>
              <a:ext cx="792600" cy="997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it-IT" sz="1600">
                  <a:solidFill>
                    <a:srgbClr val="FF0000"/>
                  </a:solidFill>
                </a:rPr>
                <a:t>lower</a:t>
              </a:r>
              <a:endParaRPr sz="1600">
                <a:solidFill>
                  <a:srgbClr val="FF0000"/>
                </a:solidFill>
              </a:endParaRPr>
            </a:p>
            <a:p>
              <a:pPr indent="0" lvl="0" marL="0" rtl="0" algn="l">
                <a:lnSpc>
                  <a:spcPct val="115000"/>
                </a:lnSpc>
                <a:spcBef>
                  <a:spcPts val="0"/>
                </a:spcBef>
                <a:spcAft>
                  <a:spcPts val="0"/>
                </a:spcAft>
                <a:buNone/>
              </a:pPr>
              <a:r>
                <a:rPr lang="it-IT" sz="1600">
                  <a:solidFill>
                    <a:srgbClr val="FF0000"/>
                  </a:solidFill>
                </a:rPr>
                <a:t>is</a:t>
              </a:r>
              <a:endParaRPr sz="1600">
                <a:solidFill>
                  <a:srgbClr val="FF0000"/>
                </a:solidFill>
              </a:endParaRPr>
            </a:p>
            <a:p>
              <a:pPr indent="0" lvl="0" marL="0" rtl="0" algn="l">
                <a:lnSpc>
                  <a:spcPct val="115000"/>
                </a:lnSpc>
                <a:spcBef>
                  <a:spcPts val="0"/>
                </a:spcBef>
                <a:spcAft>
                  <a:spcPts val="0"/>
                </a:spcAft>
                <a:buNone/>
              </a:pPr>
              <a:r>
                <a:rPr lang="it-IT" sz="1600">
                  <a:solidFill>
                    <a:srgbClr val="FF0000"/>
                  </a:solidFill>
                </a:rPr>
                <a:t>better</a:t>
              </a:r>
              <a:endParaRPr sz="1600"/>
            </a:p>
          </p:txBody>
        </p:sp>
      </p:grpSp>
      <p:sp>
        <p:nvSpPr>
          <p:cNvPr id="376" name="Google Shape;376;g37c84b6d907_0_186"/>
          <p:cNvSpPr txBox="1"/>
          <p:nvPr>
            <p:ph type="title"/>
          </p:nvPr>
        </p:nvSpPr>
        <p:spPr>
          <a:xfrm>
            <a:off x="2545000" y="-36300"/>
            <a:ext cx="6479400" cy="11880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600"/>
              <a:buFont typeface="Arial"/>
              <a:buNone/>
            </a:pPr>
            <a:r>
              <a:rPr lang="it-IT">
                <a:solidFill>
                  <a:schemeClr val="lt1"/>
                </a:solidFill>
              </a:rPr>
              <a:t>4. Experiments and Results</a:t>
            </a:r>
            <a:endParaRPr>
              <a:solidFill>
                <a:schemeClr val="lt1"/>
              </a:solidFill>
            </a:endParaRPr>
          </a:p>
        </p:txBody>
      </p:sp>
      <p:sp>
        <p:nvSpPr>
          <p:cNvPr id="377" name="Google Shape;377;g37c84b6d907_0_186"/>
          <p:cNvSpPr txBox="1"/>
          <p:nvPr>
            <p:ph idx="12" type="sldNum"/>
          </p:nvPr>
        </p:nvSpPr>
        <p:spPr>
          <a:xfrm>
            <a:off x="11409045" y="6333134"/>
            <a:ext cx="731700" cy="52500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it-IT"/>
              <a:t>‹#›</a:t>
            </a:fld>
            <a:endParaRPr/>
          </a:p>
        </p:txBody>
      </p:sp>
      <p:sp>
        <p:nvSpPr>
          <p:cNvPr id="378" name="Google Shape;378;g37c84b6d907_0_186"/>
          <p:cNvSpPr txBox="1"/>
          <p:nvPr>
            <p:ph idx="4294967295" type="body"/>
          </p:nvPr>
        </p:nvSpPr>
        <p:spPr>
          <a:xfrm>
            <a:off x="227500" y="1267175"/>
            <a:ext cx="6558000" cy="1939500"/>
          </a:xfrm>
          <a:prstGeom prst="rect">
            <a:avLst/>
          </a:prstGeom>
          <a:noFill/>
          <a:ln>
            <a:noFill/>
          </a:ln>
        </p:spPr>
        <p:txBody>
          <a:bodyPr anchorCtr="0" anchor="t" bIns="45700" lIns="91425" spcFirstLastPara="1" rIns="91425" wrap="square" tIns="45700">
            <a:normAutofit/>
          </a:bodyPr>
          <a:lstStyle/>
          <a:p>
            <a:pPr indent="0" lvl="0" marL="0" rtl="0" algn="l">
              <a:lnSpc>
                <a:spcPct val="115000"/>
              </a:lnSpc>
              <a:spcBef>
                <a:spcPts val="0"/>
              </a:spcBef>
              <a:spcAft>
                <a:spcPts val="0"/>
              </a:spcAft>
              <a:buNone/>
            </a:pPr>
            <a:r>
              <a:rPr b="1" lang="it-IT" sz="2000"/>
              <a:t>Mean and Volatility of Cumulative Returns</a:t>
            </a:r>
            <a:r>
              <a:rPr lang="it-IT" sz="2000"/>
              <a:t> (</a:t>
            </a:r>
            <a:r>
              <a:rPr lang="it-IT" sz="2000"/>
              <a:t>🇺🇸 US</a:t>
            </a:r>
            <a:r>
              <a:rPr lang="it-IT" sz="2000"/>
              <a:t>)</a:t>
            </a:r>
            <a:endParaRPr sz="2000"/>
          </a:p>
          <a:p>
            <a:pPr indent="-355600" lvl="0" marL="457200" rtl="0" algn="l">
              <a:lnSpc>
                <a:spcPct val="115000"/>
              </a:lnSpc>
              <a:spcBef>
                <a:spcPts val="0"/>
              </a:spcBef>
              <a:spcAft>
                <a:spcPts val="0"/>
              </a:spcAft>
              <a:buSzPts val="2000"/>
              <a:buChar char="●"/>
            </a:pPr>
            <a:r>
              <a:rPr lang="it-IT" sz="2000"/>
              <a:t>Higher return ➡ Higher std</a:t>
            </a:r>
            <a:endParaRPr sz="2000"/>
          </a:p>
          <a:p>
            <a:pPr indent="-355600" lvl="0" marL="457200" rtl="0" algn="l">
              <a:lnSpc>
                <a:spcPct val="115000"/>
              </a:lnSpc>
              <a:spcBef>
                <a:spcPts val="0"/>
              </a:spcBef>
              <a:spcAft>
                <a:spcPts val="0"/>
              </a:spcAft>
              <a:buSzPts val="2000"/>
              <a:buChar char="●"/>
            </a:pPr>
            <a:r>
              <a:rPr lang="it-IT" sz="2000"/>
              <a:t>Portfolio, in general:</a:t>
            </a:r>
            <a:br>
              <a:rPr lang="it-IT" sz="2000"/>
            </a:br>
            <a:r>
              <a:rPr lang="it-IT" sz="2000"/>
              <a:t>Rank of mean &gt; Rank of std </a:t>
            </a:r>
            <a:r>
              <a:rPr lang="it-IT" sz="2000">
                <a:solidFill>
                  <a:srgbClr val="FF0000"/>
                </a:solidFill>
              </a:rPr>
              <a:t>(preferred)</a:t>
            </a:r>
            <a:endParaRPr sz="2000">
              <a:solidFill>
                <a:srgbClr val="FF0000"/>
              </a:solidFill>
            </a:endParaRPr>
          </a:p>
          <a:p>
            <a:pPr indent="-355600" lvl="0" marL="457200" rtl="0" algn="l">
              <a:lnSpc>
                <a:spcPct val="115000"/>
              </a:lnSpc>
              <a:spcBef>
                <a:spcPts val="0"/>
              </a:spcBef>
              <a:spcAft>
                <a:spcPts val="0"/>
              </a:spcAft>
              <a:buClr>
                <a:srgbClr val="000000"/>
              </a:buClr>
              <a:buSzPts val="2000"/>
              <a:buChar char="●"/>
            </a:pPr>
            <a:r>
              <a:rPr lang="it-IT" sz="2000">
                <a:solidFill>
                  <a:srgbClr val="000000"/>
                </a:solidFill>
              </a:rPr>
              <a:t>Why? </a:t>
            </a:r>
            <a:r>
              <a:rPr lang="it-IT" sz="2000"/>
              <a:t>➡ </a:t>
            </a:r>
            <a:r>
              <a:rPr lang="it-IT" sz="2000">
                <a:solidFill>
                  <a:srgbClr val="000000"/>
                </a:solidFill>
              </a:rPr>
              <a:t>Stock diversification</a:t>
            </a:r>
            <a:endParaRPr sz="2000">
              <a:solidFill>
                <a:srgbClr val="000000"/>
              </a:solidFill>
            </a:endParaRPr>
          </a:p>
        </p:txBody>
      </p:sp>
      <p:sp>
        <p:nvSpPr>
          <p:cNvPr id="379" name="Google Shape;379;g37c84b6d907_0_186"/>
          <p:cNvSpPr txBox="1"/>
          <p:nvPr/>
        </p:nvSpPr>
        <p:spPr>
          <a:xfrm>
            <a:off x="227500" y="3206675"/>
            <a:ext cx="6096000" cy="2262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it-IT" sz="2000">
                <a:solidFill>
                  <a:schemeClr val="dk1"/>
                </a:solidFill>
              </a:rPr>
              <a:t>Q: Portfolio is not &gt; all stocks. Why use it?</a:t>
            </a:r>
            <a:endParaRPr sz="2000">
              <a:solidFill>
                <a:schemeClr val="dk1"/>
              </a:solidFill>
            </a:endParaRPr>
          </a:p>
          <a:p>
            <a:pPr indent="0" lvl="0" marL="0" rtl="0" algn="l">
              <a:lnSpc>
                <a:spcPct val="115000"/>
              </a:lnSpc>
              <a:spcBef>
                <a:spcPts val="0"/>
              </a:spcBef>
              <a:spcAft>
                <a:spcPts val="0"/>
              </a:spcAft>
              <a:buNone/>
            </a:pPr>
            <a:r>
              <a:rPr lang="it-IT" sz="2000">
                <a:solidFill>
                  <a:schemeClr val="dk1"/>
                </a:solidFill>
              </a:rPr>
              <a:t>A: Reduced return </a:t>
            </a:r>
            <a:r>
              <a:rPr lang="it-IT" sz="2000">
                <a:solidFill>
                  <a:schemeClr val="dk1"/>
                </a:solidFill>
              </a:rPr>
              <a:t>volatility</a:t>
            </a:r>
            <a:endParaRPr sz="2000">
              <a:solidFill>
                <a:schemeClr val="dk1"/>
              </a:solidFill>
            </a:endParaRPr>
          </a:p>
          <a:p>
            <a:pPr indent="-355600" lvl="0" marL="457200" rtl="0" algn="l">
              <a:lnSpc>
                <a:spcPct val="115000"/>
              </a:lnSpc>
              <a:spcBef>
                <a:spcPts val="0"/>
              </a:spcBef>
              <a:spcAft>
                <a:spcPts val="0"/>
              </a:spcAft>
              <a:buClr>
                <a:schemeClr val="dk1"/>
              </a:buClr>
              <a:buSzPts val="2000"/>
              <a:buChar char="●"/>
            </a:pPr>
            <a:r>
              <a:rPr lang="it-IT" sz="2000">
                <a:solidFill>
                  <a:schemeClr val="dk1"/>
                </a:solidFill>
              </a:rPr>
              <a:t>Cannot say 100% which stock will make largest profit in future</a:t>
            </a:r>
            <a:endParaRPr sz="2000">
              <a:solidFill>
                <a:schemeClr val="dk1"/>
              </a:solidFill>
            </a:endParaRPr>
          </a:p>
          <a:p>
            <a:pPr indent="-355600" lvl="0" marL="457200" rtl="0" algn="l">
              <a:lnSpc>
                <a:spcPct val="115000"/>
              </a:lnSpc>
              <a:spcBef>
                <a:spcPts val="0"/>
              </a:spcBef>
              <a:spcAft>
                <a:spcPts val="0"/>
              </a:spcAft>
              <a:buClr>
                <a:schemeClr val="dk1"/>
              </a:buClr>
              <a:buSzPts val="2000"/>
              <a:buChar char="●"/>
            </a:pPr>
            <a:r>
              <a:rPr lang="it-IT" sz="2000">
                <a:solidFill>
                  <a:schemeClr val="dk1"/>
                </a:solidFill>
              </a:rPr>
              <a:t>We are risk-averse</a:t>
            </a:r>
            <a:br>
              <a:rPr lang="it-IT" sz="2000">
                <a:solidFill>
                  <a:schemeClr val="dk1"/>
                </a:solidFill>
              </a:rPr>
            </a:br>
            <a:r>
              <a:rPr lang="it-IT" sz="2000">
                <a:solidFill>
                  <a:schemeClr val="dk1"/>
                </a:solidFill>
              </a:rPr>
              <a:t>lower but stable &gt; higher but risky</a:t>
            </a:r>
            <a:endParaRPr sz="2000">
              <a:solidFill>
                <a:schemeClr val="dk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7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g37c84b6d907_0_203"/>
          <p:cNvSpPr txBox="1"/>
          <p:nvPr>
            <p:ph type="title"/>
          </p:nvPr>
        </p:nvSpPr>
        <p:spPr>
          <a:xfrm>
            <a:off x="2545000" y="-36300"/>
            <a:ext cx="6479400" cy="11880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600"/>
              <a:buFont typeface="Arial"/>
              <a:buNone/>
            </a:pPr>
            <a:r>
              <a:rPr lang="it-IT">
                <a:solidFill>
                  <a:schemeClr val="lt1"/>
                </a:solidFill>
              </a:rPr>
              <a:t>4. Experiments and Results</a:t>
            </a:r>
            <a:endParaRPr>
              <a:solidFill>
                <a:schemeClr val="lt1"/>
              </a:solidFill>
            </a:endParaRPr>
          </a:p>
        </p:txBody>
      </p:sp>
      <p:sp>
        <p:nvSpPr>
          <p:cNvPr id="386" name="Google Shape;386;g37c84b6d907_0_203"/>
          <p:cNvSpPr txBox="1"/>
          <p:nvPr>
            <p:ph idx="12" type="sldNum"/>
          </p:nvPr>
        </p:nvSpPr>
        <p:spPr>
          <a:xfrm>
            <a:off x="11409045" y="6333134"/>
            <a:ext cx="731700" cy="52500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it-IT"/>
              <a:t>‹#›</a:t>
            </a:fld>
            <a:endParaRPr/>
          </a:p>
        </p:txBody>
      </p:sp>
      <p:pic>
        <p:nvPicPr>
          <p:cNvPr id="387" name="Google Shape;387;g37c84b6d907_0_203"/>
          <p:cNvPicPr preferRelativeResize="0"/>
          <p:nvPr/>
        </p:nvPicPr>
        <p:blipFill>
          <a:blip r:embed="rId3">
            <a:alphaModFix/>
          </a:blip>
          <a:stretch>
            <a:fillRect/>
          </a:stretch>
        </p:blipFill>
        <p:spPr>
          <a:xfrm>
            <a:off x="6175502" y="1151700"/>
            <a:ext cx="5710576" cy="5706427"/>
          </a:xfrm>
          <a:prstGeom prst="rect">
            <a:avLst/>
          </a:prstGeom>
          <a:noFill/>
          <a:ln>
            <a:noFill/>
          </a:ln>
        </p:spPr>
      </p:pic>
      <p:sp>
        <p:nvSpPr>
          <p:cNvPr id="388" name="Google Shape;388;g37c84b6d907_0_203"/>
          <p:cNvSpPr txBox="1"/>
          <p:nvPr>
            <p:ph idx="4294967295" type="body"/>
          </p:nvPr>
        </p:nvSpPr>
        <p:spPr>
          <a:xfrm>
            <a:off x="227500" y="1267175"/>
            <a:ext cx="6558000" cy="5274000"/>
          </a:xfrm>
          <a:prstGeom prst="rect">
            <a:avLst/>
          </a:prstGeom>
          <a:noFill/>
          <a:ln>
            <a:noFill/>
          </a:ln>
        </p:spPr>
        <p:txBody>
          <a:bodyPr anchorCtr="0" anchor="t" bIns="45700" lIns="91425" spcFirstLastPara="1" rIns="91425" wrap="square" tIns="45700">
            <a:normAutofit/>
          </a:bodyPr>
          <a:lstStyle/>
          <a:p>
            <a:pPr indent="0" lvl="0" marL="0" rtl="0" algn="l">
              <a:lnSpc>
                <a:spcPct val="115000"/>
              </a:lnSpc>
              <a:spcBef>
                <a:spcPts val="0"/>
              </a:spcBef>
              <a:spcAft>
                <a:spcPts val="0"/>
              </a:spcAft>
              <a:buNone/>
            </a:pPr>
            <a:r>
              <a:rPr b="1" lang="it-IT" sz="2000"/>
              <a:t>Mean and Volatility of Cumulative Returns</a:t>
            </a:r>
            <a:r>
              <a:rPr lang="it-IT" sz="2000"/>
              <a:t> (</a:t>
            </a:r>
            <a:r>
              <a:rPr lang="it-IT" sz="2000"/>
              <a:t>🇯🇵</a:t>
            </a:r>
            <a:r>
              <a:rPr lang="it-IT" sz="2000"/>
              <a:t> JP</a:t>
            </a:r>
            <a:r>
              <a:rPr lang="it-IT" sz="2000"/>
              <a:t>)</a:t>
            </a:r>
            <a:endParaRPr sz="2000"/>
          </a:p>
          <a:p>
            <a:pPr indent="-355600" lvl="0" marL="457200" rtl="0" algn="l">
              <a:lnSpc>
                <a:spcPct val="115000"/>
              </a:lnSpc>
              <a:spcBef>
                <a:spcPts val="0"/>
              </a:spcBef>
              <a:spcAft>
                <a:spcPts val="0"/>
              </a:spcAft>
              <a:buClr>
                <a:srgbClr val="000000"/>
              </a:buClr>
              <a:buSzPts val="2000"/>
              <a:buChar char="●"/>
            </a:pPr>
            <a:r>
              <a:rPr lang="it-IT" sz="2000"/>
              <a:t>Similar observations</a:t>
            </a:r>
            <a:endParaRPr sz="2000"/>
          </a:p>
          <a:p>
            <a:pPr indent="-355600" lvl="0" marL="457200" rtl="0" algn="l">
              <a:lnSpc>
                <a:spcPct val="115000"/>
              </a:lnSpc>
              <a:spcBef>
                <a:spcPts val="0"/>
              </a:spcBef>
              <a:spcAft>
                <a:spcPts val="0"/>
              </a:spcAft>
              <a:buSzPts val="2000"/>
              <a:buChar char="●"/>
            </a:pPr>
            <a:r>
              <a:rPr lang="it-IT" sz="2000"/>
              <a:t>Exception: PPO</a:t>
            </a:r>
            <a:endParaRPr sz="20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sp>
        <p:nvSpPr>
          <p:cNvPr id="394" name="Google Shape;394;g37c84b6d907_0_217"/>
          <p:cNvSpPr txBox="1"/>
          <p:nvPr>
            <p:ph type="title"/>
          </p:nvPr>
        </p:nvSpPr>
        <p:spPr>
          <a:xfrm>
            <a:off x="2545000" y="-36300"/>
            <a:ext cx="6479400" cy="11880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600"/>
              <a:buFont typeface="Arial"/>
              <a:buNone/>
            </a:pPr>
            <a:r>
              <a:rPr lang="it-IT">
                <a:solidFill>
                  <a:schemeClr val="lt1"/>
                </a:solidFill>
              </a:rPr>
              <a:t>4. Experiments and Results</a:t>
            </a:r>
            <a:endParaRPr>
              <a:solidFill>
                <a:schemeClr val="lt1"/>
              </a:solidFill>
            </a:endParaRPr>
          </a:p>
        </p:txBody>
      </p:sp>
      <p:sp>
        <p:nvSpPr>
          <p:cNvPr id="395" name="Google Shape;395;g37c84b6d907_0_217"/>
          <p:cNvSpPr txBox="1"/>
          <p:nvPr>
            <p:ph idx="12" type="sldNum"/>
          </p:nvPr>
        </p:nvSpPr>
        <p:spPr>
          <a:xfrm>
            <a:off x="11409045" y="6333134"/>
            <a:ext cx="731700" cy="52500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it-IT"/>
              <a:t>‹#›</a:t>
            </a:fld>
            <a:endParaRPr/>
          </a:p>
        </p:txBody>
      </p:sp>
      <p:pic>
        <p:nvPicPr>
          <p:cNvPr id="396" name="Google Shape;396;g37c84b6d907_0_217"/>
          <p:cNvPicPr preferRelativeResize="0"/>
          <p:nvPr/>
        </p:nvPicPr>
        <p:blipFill>
          <a:blip r:embed="rId3">
            <a:alphaModFix/>
          </a:blip>
          <a:stretch>
            <a:fillRect/>
          </a:stretch>
        </p:blipFill>
        <p:spPr>
          <a:xfrm>
            <a:off x="6144550" y="1155825"/>
            <a:ext cx="5710577" cy="5698186"/>
          </a:xfrm>
          <a:prstGeom prst="rect">
            <a:avLst/>
          </a:prstGeom>
          <a:noFill/>
          <a:ln>
            <a:noFill/>
          </a:ln>
        </p:spPr>
      </p:pic>
      <p:sp>
        <p:nvSpPr>
          <p:cNvPr id="397" name="Google Shape;397;g37c84b6d907_0_217"/>
          <p:cNvSpPr txBox="1"/>
          <p:nvPr>
            <p:ph idx="4294967295" type="body"/>
          </p:nvPr>
        </p:nvSpPr>
        <p:spPr>
          <a:xfrm>
            <a:off x="227500" y="1267175"/>
            <a:ext cx="6558000" cy="5274000"/>
          </a:xfrm>
          <a:prstGeom prst="rect">
            <a:avLst/>
          </a:prstGeom>
          <a:noFill/>
          <a:ln>
            <a:noFill/>
          </a:ln>
        </p:spPr>
        <p:txBody>
          <a:bodyPr anchorCtr="0" anchor="t" bIns="45700" lIns="91425" spcFirstLastPara="1" rIns="91425" wrap="square" tIns="45700">
            <a:normAutofit/>
          </a:bodyPr>
          <a:lstStyle/>
          <a:p>
            <a:pPr indent="0" lvl="0" marL="0" rtl="0" algn="l">
              <a:lnSpc>
                <a:spcPct val="115000"/>
              </a:lnSpc>
              <a:spcBef>
                <a:spcPts val="0"/>
              </a:spcBef>
              <a:spcAft>
                <a:spcPts val="0"/>
              </a:spcAft>
              <a:buNone/>
            </a:pPr>
            <a:r>
              <a:rPr b="1" lang="it-IT" sz="2000"/>
              <a:t>Mean and Volatility of Cumulative Returns</a:t>
            </a:r>
            <a:r>
              <a:rPr lang="it-IT" sz="2000"/>
              <a:t> (</a:t>
            </a:r>
            <a:r>
              <a:rPr lang="it-IT" sz="1600"/>
              <a:t>🇻🇳</a:t>
            </a:r>
            <a:r>
              <a:rPr lang="it-IT" sz="2000"/>
              <a:t> VN)</a:t>
            </a:r>
            <a:endParaRPr sz="2000"/>
          </a:p>
          <a:p>
            <a:pPr indent="-355600" lvl="0" marL="457200" rtl="0" algn="l">
              <a:lnSpc>
                <a:spcPct val="115000"/>
              </a:lnSpc>
              <a:spcBef>
                <a:spcPts val="0"/>
              </a:spcBef>
              <a:spcAft>
                <a:spcPts val="0"/>
              </a:spcAft>
              <a:buClr>
                <a:srgbClr val="000000"/>
              </a:buClr>
              <a:buSzPts val="2000"/>
              <a:buChar char="●"/>
            </a:pPr>
            <a:r>
              <a:rPr lang="it-IT" sz="2000"/>
              <a:t>Similar observations</a:t>
            </a:r>
            <a:endParaRPr sz="2000"/>
          </a:p>
          <a:p>
            <a:pPr indent="-355600" lvl="0" marL="457200" rtl="0" algn="l">
              <a:lnSpc>
                <a:spcPct val="115000"/>
              </a:lnSpc>
              <a:spcBef>
                <a:spcPts val="0"/>
              </a:spcBef>
              <a:spcAft>
                <a:spcPts val="0"/>
              </a:spcAft>
              <a:buSzPts val="2000"/>
              <a:buChar char="●"/>
            </a:pPr>
            <a:r>
              <a:rPr lang="it-IT" sz="2000"/>
              <a:t>Exception: PPO underperformed</a:t>
            </a:r>
            <a:endParaRPr sz="20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g37c84b6d907_0_245"/>
          <p:cNvSpPr txBox="1"/>
          <p:nvPr>
            <p:ph type="title"/>
          </p:nvPr>
        </p:nvSpPr>
        <p:spPr>
          <a:xfrm>
            <a:off x="2545000" y="-36300"/>
            <a:ext cx="6479400" cy="11880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600"/>
              <a:buFont typeface="Arial"/>
              <a:buNone/>
            </a:pPr>
            <a:r>
              <a:rPr lang="it-IT">
                <a:solidFill>
                  <a:schemeClr val="lt1"/>
                </a:solidFill>
              </a:rPr>
              <a:t>4. Experiments and Results</a:t>
            </a:r>
            <a:endParaRPr>
              <a:solidFill>
                <a:schemeClr val="lt1"/>
              </a:solidFill>
            </a:endParaRPr>
          </a:p>
        </p:txBody>
      </p:sp>
      <p:sp>
        <p:nvSpPr>
          <p:cNvPr id="404" name="Google Shape;404;g37c84b6d907_0_245"/>
          <p:cNvSpPr txBox="1"/>
          <p:nvPr>
            <p:ph idx="12" type="sldNum"/>
          </p:nvPr>
        </p:nvSpPr>
        <p:spPr>
          <a:xfrm>
            <a:off x="11409045" y="6333134"/>
            <a:ext cx="731700" cy="52500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it-IT"/>
              <a:t>‹#›</a:t>
            </a:fld>
            <a:endParaRPr/>
          </a:p>
        </p:txBody>
      </p:sp>
      <p:sp>
        <p:nvSpPr>
          <p:cNvPr id="405" name="Google Shape;405;g37c84b6d907_0_245"/>
          <p:cNvSpPr txBox="1"/>
          <p:nvPr>
            <p:ph idx="4294967295" type="body"/>
          </p:nvPr>
        </p:nvSpPr>
        <p:spPr>
          <a:xfrm>
            <a:off x="227500" y="1267175"/>
            <a:ext cx="7872900" cy="561900"/>
          </a:xfrm>
          <a:prstGeom prst="rect">
            <a:avLst/>
          </a:prstGeom>
          <a:noFill/>
          <a:ln>
            <a:noFill/>
          </a:ln>
        </p:spPr>
        <p:txBody>
          <a:bodyPr anchorCtr="0" anchor="t" bIns="45700" lIns="91425" spcFirstLastPara="1" rIns="91425" wrap="square" tIns="45700">
            <a:normAutofit/>
          </a:bodyPr>
          <a:lstStyle/>
          <a:p>
            <a:pPr indent="0" lvl="0" marL="0" rtl="0" algn="l">
              <a:lnSpc>
                <a:spcPct val="115000"/>
              </a:lnSpc>
              <a:spcBef>
                <a:spcPts val="0"/>
              </a:spcBef>
              <a:spcAft>
                <a:spcPts val="0"/>
              </a:spcAft>
              <a:buNone/>
            </a:pPr>
            <a:r>
              <a:rPr b="1" lang="it-IT" sz="2000"/>
              <a:t>Evolution of Portfolio Weight Distribution over Time </a:t>
            </a:r>
            <a:r>
              <a:rPr lang="it-IT" sz="2000"/>
              <a:t>(</a:t>
            </a:r>
            <a:r>
              <a:rPr lang="it-IT" sz="2000"/>
              <a:t>🇺🇸 US</a:t>
            </a:r>
            <a:r>
              <a:rPr lang="it-IT" sz="2000"/>
              <a:t>)</a:t>
            </a:r>
            <a:endParaRPr sz="2000"/>
          </a:p>
        </p:txBody>
      </p:sp>
      <p:pic>
        <p:nvPicPr>
          <p:cNvPr id="406" name="Google Shape;406;g37c84b6d907_0_245"/>
          <p:cNvPicPr preferRelativeResize="0"/>
          <p:nvPr/>
        </p:nvPicPr>
        <p:blipFill>
          <a:blip r:embed="rId3">
            <a:alphaModFix/>
          </a:blip>
          <a:stretch>
            <a:fillRect/>
          </a:stretch>
        </p:blipFill>
        <p:spPr>
          <a:xfrm>
            <a:off x="220400" y="1683375"/>
            <a:ext cx="4148500" cy="2540149"/>
          </a:xfrm>
          <a:prstGeom prst="rect">
            <a:avLst/>
          </a:prstGeom>
          <a:noFill/>
          <a:ln>
            <a:noFill/>
          </a:ln>
        </p:spPr>
      </p:pic>
      <p:pic>
        <p:nvPicPr>
          <p:cNvPr id="407" name="Google Shape;407;g37c84b6d907_0_245"/>
          <p:cNvPicPr preferRelativeResize="0"/>
          <p:nvPr/>
        </p:nvPicPr>
        <p:blipFill>
          <a:blip r:embed="rId4">
            <a:alphaModFix/>
          </a:blip>
          <a:stretch>
            <a:fillRect/>
          </a:stretch>
        </p:blipFill>
        <p:spPr>
          <a:xfrm>
            <a:off x="218750" y="4297125"/>
            <a:ext cx="4151808" cy="2540151"/>
          </a:xfrm>
          <a:prstGeom prst="rect">
            <a:avLst/>
          </a:prstGeom>
          <a:noFill/>
          <a:ln>
            <a:noFill/>
          </a:ln>
        </p:spPr>
      </p:pic>
      <p:pic>
        <p:nvPicPr>
          <p:cNvPr id="408" name="Google Shape;408;g37c84b6d907_0_245"/>
          <p:cNvPicPr preferRelativeResize="0"/>
          <p:nvPr/>
        </p:nvPicPr>
        <p:blipFill>
          <a:blip r:embed="rId5">
            <a:alphaModFix/>
          </a:blip>
          <a:stretch>
            <a:fillRect/>
          </a:stretch>
        </p:blipFill>
        <p:spPr>
          <a:xfrm>
            <a:off x="4747725" y="1734850"/>
            <a:ext cx="4148521" cy="2540149"/>
          </a:xfrm>
          <a:prstGeom prst="rect">
            <a:avLst/>
          </a:prstGeom>
          <a:noFill/>
          <a:ln>
            <a:noFill/>
          </a:ln>
        </p:spPr>
      </p:pic>
      <p:pic>
        <p:nvPicPr>
          <p:cNvPr id="409" name="Google Shape;409;g37c84b6d907_0_245"/>
          <p:cNvPicPr preferRelativeResize="0"/>
          <p:nvPr/>
        </p:nvPicPr>
        <p:blipFill>
          <a:blip r:embed="rId6">
            <a:alphaModFix/>
          </a:blip>
          <a:stretch>
            <a:fillRect/>
          </a:stretch>
        </p:blipFill>
        <p:spPr>
          <a:xfrm>
            <a:off x="4746088" y="4300158"/>
            <a:ext cx="4151798" cy="2534078"/>
          </a:xfrm>
          <a:prstGeom prst="rect">
            <a:avLst/>
          </a:prstGeom>
          <a:noFill/>
          <a:ln>
            <a:noFill/>
          </a:ln>
        </p:spPr>
      </p:pic>
      <p:sp>
        <p:nvSpPr>
          <p:cNvPr id="410" name="Google Shape;410;g37c84b6d907_0_245"/>
          <p:cNvSpPr txBox="1"/>
          <p:nvPr/>
        </p:nvSpPr>
        <p:spPr>
          <a:xfrm rot="-5400000">
            <a:off x="-192791" y="2626200"/>
            <a:ext cx="6435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it-IT" sz="1600"/>
              <a:t>A2C</a:t>
            </a:r>
            <a:endParaRPr sz="1600"/>
          </a:p>
        </p:txBody>
      </p:sp>
      <p:sp>
        <p:nvSpPr>
          <p:cNvPr id="411" name="Google Shape;411;g37c84b6d907_0_245"/>
          <p:cNvSpPr txBox="1"/>
          <p:nvPr/>
        </p:nvSpPr>
        <p:spPr>
          <a:xfrm rot="-5400000">
            <a:off x="-192791" y="5404413"/>
            <a:ext cx="6435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it-IT" sz="1600"/>
              <a:t>PPO</a:t>
            </a:r>
            <a:endParaRPr sz="1600"/>
          </a:p>
        </p:txBody>
      </p:sp>
      <p:sp>
        <p:nvSpPr>
          <p:cNvPr id="412" name="Google Shape;412;g37c84b6d907_0_245"/>
          <p:cNvSpPr txBox="1"/>
          <p:nvPr/>
        </p:nvSpPr>
        <p:spPr>
          <a:xfrm rot="-5400000">
            <a:off x="4242996" y="2626200"/>
            <a:ext cx="8274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it-IT" sz="1600"/>
              <a:t>DDPG</a:t>
            </a:r>
            <a:endParaRPr sz="1600"/>
          </a:p>
        </p:txBody>
      </p:sp>
      <p:sp>
        <p:nvSpPr>
          <p:cNvPr id="413" name="Google Shape;413;g37c84b6d907_0_245"/>
          <p:cNvSpPr txBox="1"/>
          <p:nvPr/>
        </p:nvSpPr>
        <p:spPr>
          <a:xfrm rot="-5400000">
            <a:off x="4351746" y="5404413"/>
            <a:ext cx="6099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it-IT" sz="1600"/>
              <a:t>TD3</a:t>
            </a:r>
            <a:endParaRPr sz="1600"/>
          </a:p>
        </p:txBody>
      </p:sp>
      <p:sp>
        <p:nvSpPr>
          <p:cNvPr id="414" name="Google Shape;414;g37c84b6d907_0_245"/>
          <p:cNvSpPr txBox="1"/>
          <p:nvPr/>
        </p:nvSpPr>
        <p:spPr>
          <a:xfrm>
            <a:off x="9008656" y="1829075"/>
            <a:ext cx="3167700" cy="500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t-IT" sz="2000">
                <a:solidFill>
                  <a:schemeClr val="dk1"/>
                </a:solidFill>
              </a:rPr>
              <a:t>A2C &amp; PPO found same dominated stocks</a:t>
            </a:r>
            <a:endParaRPr sz="2000">
              <a:solidFill>
                <a:schemeClr val="dk1"/>
              </a:solidFill>
            </a:endParaRPr>
          </a:p>
          <a:p>
            <a:pPr indent="-355600" lvl="0" marL="457200" rtl="0" algn="l">
              <a:spcBef>
                <a:spcPts val="0"/>
              </a:spcBef>
              <a:spcAft>
                <a:spcPts val="0"/>
              </a:spcAft>
              <a:buClr>
                <a:schemeClr val="dk1"/>
              </a:buClr>
              <a:buSzPts val="2000"/>
              <a:buChar char="●"/>
            </a:pPr>
            <a:r>
              <a:rPr lang="it-IT" sz="2000">
                <a:solidFill>
                  <a:schemeClr val="dk1"/>
                </a:solidFill>
              </a:rPr>
              <a:t>UnitedHealth Group</a:t>
            </a:r>
            <a:endParaRPr sz="2000">
              <a:solidFill>
                <a:schemeClr val="dk1"/>
              </a:solidFill>
            </a:endParaRPr>
          </a:p>
          <a:p>
            <a:pPr indent="-355600" lvl="0" marL="457200" rtl="0" algn="l">
              <a:spcBef>
                <a:spcPts val="0"/>
              </a:spcBef>
              <a:spcAft>
                <a:spcPts val="0"/>
              </a:spcAft>
              <a:buClr>
                <a:schemeClr val="dk1"/>
              </a:buClr>
              <a:buSzPts val="2000"/>
              <a:buChar char="●"/>
            </a:pPr>
            <a:r>
              <a:rPr lang="it-IT" sz="2000">
                <a:solidFill>
                  <a:schemeClr val="dk1"/>
                </a:solidFill>
              </a:rPr>
              <a:t>Visa</a:t>
            </a:r>
            <a:endParaRPr sz="2000">
              <a:solidFill>
                <a:schemeClr val="dk1"/>
              </a:solidFill>
            </a:endParaRPr>
          </a:p>
          <a:p>
            <a:pPr indent="-355600" lvl="0" marL="457200" rtl="0" algn="l">
              <a:spcBef>
                <a:spcPts val="0"/>
              </a:spcBef>
              <a:spcAft>
                <a:spcPts val="0"/>
              </a:spcAft>
              <a:buClr>
                <a:schemeClr val="dk1"/>
              </a:buClr>
              <a:buSzPts val="2000"/>
              <a:buChar char="●"/>
            </a:pPr>
            <a:r>
              <a:rPr lang="it-IT" sz="2000">
                <a:solidFill>
                  <a:schemeClr val="dk1"/>
                </a:solidFill>
              </a:rPr>
              <a:t>McDonald</a:t>
            </a:r>
            <a:endParaRPr sz="2000">
              <a:solidFill>
                <a:schemeClr val="dk1"/>
              </a:solidFill>
            </a:endParaRPr>
          </a:p>
          <a:p>
            <a:pPr indent="0" lvl="0" marL="0" rtl="0" algn="l">
              <a:spcBef>
                <a:spcPts val="0"/>
              </a:spcBef>
              <a:spcAft>
                <a:spcPts val="0"/>
              </a:spcAft>
              <a:buNone/>
            </a:pPr>
            <a:r>
              <a:t/>
            </a:r>
            <a:endParaRPr sz="2000">
              <a:solidFill>
                <a:schemeClr val="dk1"/>
              </a:solidFill>
            </a:endParaRPr>
          </a:p>
          <a:p>
            <a:pPr indent="0" lvl="0" marL="0" rtl="0" algn="l">
              <a:spcBef>
                <a:spcPts val="0"/>
              </a:spcBef>
              <a:spcAft>
                <a:spcPts val="0"/>
              </a:spcAft>
              <a:buNone/>
            </a:pPr>
            <a:r>
              <a:rPr lang="it-IT" sz="2000">
                <a:solidFill>
                  <a:schemeClr val="dk1"/>
                </a:solidFill>
              </a:rPr>
              <a:t>DDPG &amp; TD3 did not have clear dominated areas</a:t>
            </a:r>
            <a:endParaRPr sz="2000">
              <a:solidFill>
                <a:schemeClr val="dk1"/>
              </a:solidFill>
            </a:endParaRPr>
          </a:p>
          <a:p>
            <a:pPr indent="-355600" lvl="0" marL="457200" rtl="0" algn="l">
              <a:spcBef>
                <a:spcPts val="0"/>
              </a:spcBef>
              <a:spcAft>
                <a:spcPts val="0"/>
              </a:spcAft>
              <a:buClr>
                <a:schemeClr val="dk1"/>
              </a:buClr>
              <a:buSzPts val="2000"/>
              <a:buChar char="●"/>
            </a:pPr>
            <a:r>
              <a:rPr lang="it-IT" sz="2000">
                <a:solidFill>
                  <a:schemeClr val="dk1"/>
                </a:solidFill>
              </a:rPr>
              <a:t>Weights are more evenly distributed</a:t>
            </a:r>
            <a:endParaRPr sz="2000">
              <a:solidFill>
                <a:schemeClr val="dk1"/>
              </a:solidFill>
            </a:endParaRPr>
          </a:p>
          <a:p>
            <a:pPr indent="0" lvl="0" marL="0" rtl="0" algn="l">
              <a:spcBef>
                <a:spcPts val="0"/>
              </a:spcBef>
              <a:spcAft>
                <a:spcPts val="0"/>
              </a:spcAft>
              <a:buNone/>
            </a:pPr>
            <a:r>
              <a:t/>
            </a:r>
            <a:endParaRPr sz="2000">
              <a:solidFill>
                <a:schemeClr val="dk1"/>
              </a:solidFill>
            </a:endParaRPr>
          </a:p>
        </p:txBody>
      </p:sp>
      <p:sp>
        <p:nvSpPr>
          <p:cNvPr id="415" name="Google Shape;415;g37c84b6d907_0_245"/>
          <p:cNvSpPr txBox="1"/>
          <p:nvPr/>
        </p:nvSpPr>
        <p:spPr>
          <a:xfrm rot="-5400000">
            <a:off x="-402350" y="4049575"/>
            <a:ext cx="10626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it-IT" sz="1600">
                <a:solidFill>
                  <a:srgbClr val="FF0000"/>
                </a:solidFill>
              </a:rPr>
              <a:t>On-policy</a:t>
            </a:r>
            <a:endParaRPr sz="1600">
              <a:solidFill>
                <a:srgbClr val="FF0000"/>
              </a:solidFill>
            </a:endParaRPr>
          </a:p>
        </p:txBody>
      </p:sp>
      <p:sp>
        <p:nvSpPr>
          <p:cNvPr id="416" name="Google Shape;416;g37c84b6d907_0_245"/>
          <p:cNvSpPr txBox="1"/>
          <p:nvPr/>
        </p:nvSpPr>
        <p:spPr>
          <a:xfrm rot="-5400000">
            <a:off x="4125400" y="4069675"/>
            <a:ext cx="10626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it-IT" sz="1600">
                <a:solidFill>
                  <a:srgbClr val="FF0000"/>
                </a:solidFill>
              </a:rPr>
              <a:t>Off-policy</a:t>
            </a:r>
            <a:endParaRPr sz="1600">
              <a:solidFill>
                <a:srgbClr val="FF0000"/>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pic>
        <p:nvPicPr>
          <p:cNvPr id="422" name="Google Shape;422;g37d7ff17f10_0_118"/>
          <p:cNvPicPr preferRelativeResize="0"/>
          <p:nvPr/>
        </p:nvPicPr>
        <p:blipFill>
          <a:blip r:embed="rId3">
            <a:alphaModFix/>
          </a:blip>
          <a:stretch>
            <a:fillRect/>
          </a:stretch>
        </p:blipFill>
        <p:spPr>
          <a:xfrm>
            <a:off x="6096000" y="1151700"/>
            <a:ext cx="5747845" cy="5706301"/>
          </a:xfrm>
          <a:prstGeom prst="rect">
            <a:avLst/>
          </a:prstGeom>
          <a:noFill/>
          <a:ln>
            <a:noFill/>
          </a:ln>
        </p:spPr>
      </p:pic>
      <p:sp>
        <p:nvSpPr>
          <p:cNvPr id="423" name="Google Shape;423;g37d7ff17f10_0_118"/>
          <p:cNvSpPr txBox="1"/>
          <p:nvPr>
            <p:ph type="title"/>
          </p:nvPr>
        </p:nvSpPr>
        <p:spPr>
          <a:xfrm>
            <a:off x="2545000" y="-36300"/>
            <a:ext cx="6479400" cy="11880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600"/>
              <a:buFont typeface="Arial"/>
              <a:buNone/>
            </a:pPr>
            <a:r>
              <a:rPr lang="it-IT">
                <a:solidFill>
                  <a:schemeClr val="lt1"/>
                </a:solidFill>
              </a:rPr>
              <a:t>4. Experiments and Results</a:t>
            </a:r>
            <a:endParaRPr>
              <a:solidFill>
                <a:schemeClr val="lt1"/>
              </a:solidFill>
            </a:endParaRPr>
          </a:p>
        </p:txBody>
      </p:sp>
      <p:sp>
        <p:nvSpPr>
          <p:cNvPr id="424" name="Google Shape;424;g37d7ff17f10_0_118"/>
          <p:cNvSpPr txBox="1"/>
          <p:nvPr>
            <p:ph idx="12" type="sldNum"/>
          </p:nvPr>
        </p:nvSpPr>
        <p:spPr>
          <a:xfrm>
            <a:off x="11409045" y="6333134"/>
            <a:ext cx="731700" cy="52500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it-IT"/>
              <a:t>‹#›</a:t>
            </a:fld>
            <a:endParaRPr/>
          </a:p>
        </p:txBody>
      </p:sp>
      <p:sp>
        <p:nvSpPr>
          <p:cNvPr id="425" name="Google Shape;425;g37d7ff17f10_0_118"/>
          <p:cNvSpPr txBox="1"/>
          <p:nvPr>
            <p:ph idx="4294967295" type="body"/>
          </p:nvPr>
        </p:nvSpPr>
        <p:spPr>
          <a:xfrm flipH="1">
            <a:off x="227500" y="1267175"/>
            <a:ext cx="6558000" cy="1939500"/>
          </a:xfrm>
          <a:prstGeom prst="rect">
            <a:avLst/>
          </a:prstGeom>
          <a:noFill/>
          <a:ln>
            <a:noFill/>
          </a:ln>
        </p:spPr>
        <p:txBody>
          <a:bodyPr anchorCtr="0" anchor="t" bIns="45700" lIns="91425" spcFirstLastPara="1" rIns="91425" wrap="square" tIns="45700">
            <a:normAutofit/>
          </a:bodyPr>
          <a:lstStyle/>
          <a:p>
            <a:pPr indent="0" lvl="0" marL="0" rtl="0" algn="l">
              <a:lnSpc>
                <a:spcPct val="115000"/>
              </a:lnSpc>
              <a:spcBef>
                <a:spcPts val="0"/>
              </a:spcBef>
              <a:spcAft>
                <a:spcPts val="0"/>
              </a:spcAft>
              <a:buNone/>
            </a:pPr>
            <a:r>
              <a:rPr b="1" lang="it-IT" sz="2000"/>
              <a:t>Revisit </a:t>
            </a:r>
            <a:r>
              <a:rPr b="1" lang="it-IT" sz="2000"/>
              <a:t>Cumulative Returns</a:t>
            </a:r>
            <a:r>
              <a:rPr lang="it-IT" sz="2000"/>
              <a:t> (🇺🇸 US)</a:t>
            </a:r>
            <a:endParaRPr sz="2000"/>
          </a:p>
          <a:p>
            <a:pPr indent="0" lvl="0" marL="457200" rtl="0" algn="l">
              <a:lnSpc>
                <a:spcPct val="115000"/>
              </a:lnSpc>
              <a:spcBef>
                <a:spcPts val="0"/>
              </a:spcBef>
              <a:spcAft>
                <a:spcPts val="0"/>
              </a:spcAft>
              <a:buNone/>
            </a:pPr>
            <a:r>
              <a:t/>
            </a:r>
            <a:endParaRPr sz="2000">
              <a:solidFill>
                <a:srgbClr val="000000"/>
              </a:solidFill>
            </a:endParaRPr>
          </a:p>
        </p:txBody>
      </p:sp>
      <p:pic>
        <p:nvPicPr>
          <p:cNvPr id="426" name="Google Shape;426;g37d7ff17f10_0_118"/>
          <p:cNvPicPr preferRelativeResize="0"/>
          <p:nvPr/>
        </p:nvPicPr>
        <p:blipFill>
          <a:blip r:embed="rId4">
            <a:alphaModFix/>
          </a:blip>
          <a:stretch>
            <a:fillRect/>
          </a:stretch>
        </p:blipFill>
        <p:spPr>
          <a:xfrm>
            <a:off x="220400" y="1683375"/>
            <a:ext cx="4148500" cy="2540149"/>
          </a:xfrm>
          <a:prstGeom prst="rect">
            <a:avLst/>
          </a:prstGeom>
          <a:noFill/>
          <a:ln>
            <a:noFill/>
          </a:ln>
        </p:spPr>
      </p:pic>
      <p:pic>
        <p:nvPicPr>
          <p:cNvPr id="427" name="Google Shape;427;g37d7ff17f10_0_118"/>
          <p:cNvPicPr preferRelativeResize="0"/>
          <p:nvPr/>
        </p:nvPicPr>
        <p:blipFill>
          <a:blip r:embed="rId5">
            <a:alphaModFix/>
          </a:blip>
          <a:stretch>
            <a:fillRect/>
          </a:stretch>
        </p:blipFill>
        <p:spPr>
          <a:xfrm>
            <a:off x="218750" y="4297125"/>
            <a:ext cx="4151808" cy="2540151"/>
          </a:xfrm>
          <a:prstGeom prst="rect">
            <a:avLst/>
          </a:prstGeom>
          <a:noFill/>
          <a:ln>
            <a:noFill/>
          </a:ln>
        </p:spPr>
      </p:pic>
      <p:sp>
        <p:nvSpPr>
          <p:cNvPr id="428" name="Google Shape;428;g37d7ff17f10_0_118"/>
          <p:cNvSpPr txBox="1"/>
          <p:nvPr/>
        </p:nvSpPr>
        <p:spPr>
          <a:xfrm rot="-5400000">
            <a:off x="-192791" y="2626200"/>
            <a:ext cx="6435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it-IT" sz="1600"/>
              <a:t>A2C</a:t>
            </a:r>
            <a:endParaRPr sz="1600"/>
          </a:p>
        </p:txBody>
      </p:sp>
      <p:sp>
        <p:nvSpPr>
          <p:cNvPr id="429" name="Google Shape;429;g37d7ff17f10_0_118"/>
          <p:cNvSpPr txBox="1"/>
          <p:nvPr/>
        </p:nvSpPr>
        <p:spPr>
          <a:xfrm rot="-5400000">
            <a:off x="-192791" y="5404413"/>
            <a:ext cx="6435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it-IT" sz="1600"/>
              <a:t>PPO</a:t>
            </a:r>
            <a:endParaRPr sz="1600"/>
          </a:p>
        </p:txBody>
      </p:sp>
      <p:cxnSp>
        <p:nvCxnSpPr>
          <p:cNvPr id="430" name="Google Shape;430;g37d7ff17f10_0_118"/>
          <p:cNvCxnSpPr/>
          <p:nvPr/>
        </p:nvCxnSpPr>
        <p:spPr>
          <a:xfrm flipH="1" rot="10800000">
            <a:off x="1111200" y="2655450"/>
            <a:ext cx="5007900" cy="2446200"/>
          </a:xfrm>
          <a:prstGeom prst="straightConnector1">
            <a:avLst/>
          </a:prstGeom>
          <a:noFill/>
          <a:ln cap="flat" cmpd="sng" w="19050">
            <a:solidFill>
              <a:srgbClr val="FF0000"/>
            </a:solidFill>
            <a:prstDash val="solid"/>
            <a:round/>
            <a:headEnd len="med" w="med" type="none"/>
            <a:tailEnd len="med" w="med" type="triangle"/>
          </a:ln>
        </p:spPr>
      </p:cxnSp>
      <p:cxnSp>
        <p:nvCxnSpPr>
          <p:cNvPr id="431" name="Google Shape;431;g37d7ff17f10_0_118"/>
          <p:cNvCxnSpPr/>
          <p:nvPr/>
        </p:nvCxnSpPr>
        <p:spPr>
          <a:xfrm flipH="1" rot="10800000">
            <a:off x="2128700" y="2619375"/>
            <a:ext cx="3983100" cy="267000"/>
          </a:xfrm>
          <a:prstGeom prst="straightConnector1">
            <a:avLst/>
          </a:prstGeom>
          <a:noFill/>
          <a:ln cap="flat" cmpd="sng" w="19050">
            <a:solidFill>
              <a:srgbClr val="FF0000"/>
            </a:solidFill>
            <a:prstDash val="solid"/>
            <a:round/>
            <a:headEnd len="med" w="med" type="none"/>
            <a:tailEnd len="med" w="med" type="triangle"/>
          </a:ln>
        </p:spPr>
      </p:cxnSp>
      <p:cxnSp>
        <p:nvCxnSpPr>
          <p:cNvPr id="432" name="Google Shape;432;g37d7ff17f10_0_118"/>
          <p:cNvCxnSpPr/>
          <p:nvPr/>
        </p:nvCxnSpPr>
        <p:spPr>
          <a:xfrm>
            <a:off x="1861700" y="2424550"/>
            <a:ext cx="4957200" cy="2496600"/>
          </a:xfrm>
          <a:prstGeom prst="straightConnector1">
            <a:avLst/>
          </a:prstGeom>
          <a:noFill/>
          <a:ln cap="flat" cmpd="sng" w="19050">
            <a:solidFill>
              <a:srgbClr val="38761D"/>
            </a:solidFill>
            <a:prstDash val="solid"/>
            <a:round/>
            <a:headEnd len="med" w="med" type="none"/>
            <a:tailEnd len="med" w="med" type="triangle"/>
          </a:ln>
        </p:spPr>
      </p:cxnSp>
      <p:cxnSp>
        <p:nvCxnSpPr>
          <p:cNvPr id="433" name="Google Shape;433;g37d7ff17f10_0_118"/>
          <p:cNvCxnSpPr/>
          <p:nvPr/>
        </p:nvCxnSpPr>
        <p:spPr>
          <a:xfrm>
            <a:off x="3232725" y="4942900"/>
            <a:ext cx="3564600" cy="14400"/>
          </a:xfrm>
          <a:prstGeom prst="straightConnector1">
            <a:avLst/>
          </a:prstGeom>
          <a:noFill/>
          <a:ln cap="flat" cmpd="sng" w="19050">
            <a:solidFill>
              <a:srgbClr val="38761D"/>
            </a:solidFill>
            <a:prstDash val="solid"/>
            <a:round/>
            <a:headEnd len="med" w="med" type="none"/>
            <a:tailEnd len="med" w="med" type="triangle"/>
          </a:ln>
        </p:spPr>
      </p:cxnSp>
      <p:cxnSp>
        <p:nvCxnSpPr>
          <p:cNvPr id="434" name="Google Shape;434;g37d7ff17f10_0_118"/>
          <p:cNvCxnSpPr/>
          <p:nvPr/>
        </p:nvCxnSpPr>
        <p:spPr>
          <a:xfrm>
            <a:off x="1385450" y="3377050"/>
            <a:ext cx="5101800" cy="267000"/>
          </a:xfrm>
          <a:prstGeom prst="straightConnector1">
            <a:avLst/>
          </a:prstGeom>
          <a:noFill/>
          <a:ln cap="flat" cmpd="sng" w="19050">
            <a:solidFill>
              <a:srgbClr val="1155CC"/>
            </a:solidFill>
            <a:prstDash val="solid"/>
            <a:round/>
            <a:headEnd len="med" w="med" type="none"/>
            <a:tailEnd len="med" w="med" type="triangle"/>
          </a:ln>
        </p:spPr>
      </p:cxnSp>
      <p:cxnSp>
        <p:nvCxnSpPr>
          <p:cNvPr id="435" name="Google Shape;435;g37d7ff17f10_0_118"/>
          <p:cNvCxnSpPr/>
          <p:nvPr/>
        </p:nvCxnSpPr>
        <p:spPr>
          <a:xfrm flipH="1" rot="10800000">
            <a:off x="663875" y="3694650"/>
            <a:ext cx="5808900" cy="2092500"/>
          </a:xfrm>
          <a:prstGeom prst="straightConnector1">
            <a:avLst/>
          </a:prstGeom>
          <a:noFill/>
          <a:ln cap="flat" cmpd="sng" w="19050">
            <a:solidFill>
              <a:srgbClr val="1155CC"/>
            </a:solidFill>
            <a:prstDash val="solid"/>
            <a:round/>
            <a:headEnd len="med" w="med"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2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2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2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2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2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3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3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3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3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3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3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sp>
        <p:nvSpPr>
          <p:cNvPr id="441" name="Google Shape;441;g37c84b6d907_0_267"/>
          <p:cNvSpPr txBox="1"/>
          <p:nvPr>
            <p:ph type="title"/>
          </p:nvPr>
        </p:nvSpPr>
        <p:spPr>
          <a:xfrm>
            <a:off x="2545000" y="-36300"/>
            <a:ext cx="6479400" cy="11880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600"/>
              <a:buFont typeface="Arial"/>
              <a:buNone/>
            </a:pPr>
            <a:r>
              <a:rPr lang="it-IT">
                <a:solidFill>
                  <a:schemeClr val="lt1"/>
                </a:solidFill>
              </a:rPr>
              <a:t>4. Experiments and Results</a:t>
            </a:r>
            <a:endParaRPr>
              <a:solidFill>
                <a:schemeClr val="lt1"/>
              </a:solidFill>
            </a:endParaRPr>
          </a:p>
        </p:txBody>
      </p:sp>
      <p:sp>
        <p:nvSpPr>
          <p:cNvPr id="442" name="Google Shape;442;g37c84b6d907_0_267"/>
          <p:cNvSpPr txBox="1"/>
          <p:nvPr>
            <p:ph idx="12" type="sldNum"/>
          </p:nvPr>
        </p:nvSpPr>
        <p:spPr>
          <a:xfrm>
            <a:off x="11409045" y="6333134"/>
            <a:ext cx="731700" cy="52500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it-IT"/>
              <a:t>‹#›</a:t>
            </a:fld>
            <a:endParaRPr/>
          </a:p>
        </p:txBody>
      </p:sp>
      <p:sp>
        <p:nvSpPr>
          <p:cNvPr id="443" name="Google Shape;443;g37c84b6d907_0_267"/>
          <p:cNvSpPr txBox="1"/>
          <p:nvPr>
            <p:ph idx="4294967295" type="body"/>
          </p:nvPr>
        </p:nvSpPr>
        <p:spPr>
          <a:xfrm>
            <a:off x="227500" y="1267175"/>
            <a:ext cx="7872900" cy="561900"/>
          </a:xfrm>
          <a:prstGeom prst="rect">
            <a:avLst/>
          </a:prstGeom>
          <a:noFill/>
          <a:ln>
            <a:noFill/>
          </a:ln>
        </p:spPr>
        <p:txBody>
          <a:bodyPr anchorCtr="0" anchor="t" bIns="45700" lIns="91425" spcFirstLastPara="1" rIns="91425" wrap="square" tIns="45700">
            <a:normAutofit/>
          </a:bodyPr>
          <a:lstStyle/>
          <a:p>
            <a:pPr indent="0" lvl="0" marL="0" rtl="0" algn="l">
              <a:lnSpc>
                <a:spcPct val="115000"/>
              </a:lnSpc>
              <a:spcBef>
                <a:spcPts val="0"/>
              </a:spcBef>
              <a:spcAft>
                <a:spcPts val="0"/>
              </a:spcAft>
              <a:buNone/>
            </a:pPr>
            <a:r>
              <a:rPr b="1" lang="it-IT" sz="2000"/>
              <a:t>Evolution of Portfolio Weight Distribution over Time </a:t>
            </a:r>
            <a:r>
              <a:rPr lang="it-IT" sz="2000"/>
              <a:t>(</a:t>
            </a:r>
            <a:r>
              <a:rPr lang="it-IT" sz="2000"/>
              <a:t>🇯🇵 JP</a:t>
            </a:r>
            <a:r>
              <a:rPr lang="it-IT" sz="2000"/>
              <a:t>)</a:t>
            </a:r>
            <a:endParaRPr sz="2000"/>
          </a:p>
        </p:txBody>
      </p:sp>
      <p:sp>
        <p:nvSpPr>
          <p:cNvPr id="444" name="Google Shape;444;g37c84b6d907_0_267"/>
          <p:cNvSpPr txBox="1"/>
          <p:nvPr/>
        </p:nvSpPr>
        <p:spPr>
          <a:xfrm rot="-5400000">
            <a:off x="-192791" y="2626200"/>
            <a:ext cx="6435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it-IT" sz="1600"/>
              <a:t>A2C</a:t>
            </a:r>
            <a:endParaRPr sz="1600"/>
          </a:p>
        </p:txBody>
      </p:sp>
      <p:sp>
        <p:nvSpPr>
          <p:cNvPr id="445" name="Google Shape;445;g37c84b6d907_0_267"/>
          <p:cNvSpPr txBox="1"/>
          <p:nvPr/>
        </p:nvSpPr>
        <p:spPr>
          <a:xfrm rot="-5400000">
            <a:off x="-192791" y="5404413"/>
            <a:ext cx="6435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it-IT" sz="1600"/>
              <a:t>PPO</a:t>
            </a:r>
            <a:endParaRPr sz="1600"/>
          </a:p>
        </p:txBody>
      </p:sp>
      <p:sp>
        <p:nvSpPr>
          <p:cNvPr id="446" name="Google Shape;446;g37c84b6d907_0_267"/>
          <p:cNvSpPr txBox="1"/>
          <p:nvPr/>
        </p:nvSpPr>
        <p:spPr>
          <a:xfrm rot="-5400000">
            <a:off x="4242996" y="2626200"/>
            <a:ext cx="8274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it-IT" sz="1600"/>
              <a:t>DDPG</a:t>
            </a:r>
            <a:endParaRPr sz="1600"/>
          </a:p>
        </p:txBody>
      </p:sp>
      <p:sp>
        <p:nvSpPr>
          <p:cNvPr id="447" name="Google Shape;447;g37c84b6d907_0_267"/>
          <p:cNvSpPr txBox="1"/>
          <p:nvPr/>
        </p:nvSpPr>
        <p:spPr>
          <a:xfrm rot="-5400000">
            <a:off x="4351746" y="5404413"/>
            <a:ext cx="6099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it-IT" sz="1600"/>
              <a:t>TD3</a:t>
            </a:r>
            <a:endParaRPr sz="1600"/>
          </a:p>
        </p:txBody>
      </p:sp>
      <p:sp>
        <p:nvSpPr>
          <p:cNvPr id="448" name="Google Shape;448;g37c84b6d907_0_267"/>
          <p:cNvSpPr txBox="1"/>
          <p:nvPr/>
        </p:nvSpPr>
        <p:spPr>
          <a:xfrm>
            <a:off x="9008650" y="1829075"/>
            <a:ext cx="3167700" cy="469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t-IT" sz="2000">
                <a:solidFill>
                  <a:schemeClr val="dk1"/>
                </a:solidFill>
              </a:rPr>
              <a:t>A2C more evenly distributed than PPO </a:t>
            </a:r>
            <a:endParaRPr sz="2000">
              <a:solidFill>
                <a:schemeClr val="dk1"/>
              </a:solidFill>
            </a:endParaRPr>
          </a:p>
          <a:p>
            <a:pPr indent="0" lvl="0" marL="0" rtl="0" algn="l">
              <a:spcBef>
                <a:spcPts val="0"/>
              </a:spcBef>
              <a:spcAft>
                <a:spcPts val="0"/>
              </a:spcAft>
              <a:buNone/>
            </a:pPr>
            <a:r>
              <a:t/>
            </a:r>
            <a:endParaRPr sz="2000">
              <a:solidFill>
                <a:schemeClr val="dk1"/>
              </a:solidFill>
            </a:endParaRPr>
          </a:p>
          <a:p>
            <a:pPr indent="0" lvl="0" marL="0" rtl="0" algn="l">
              <a:spcBef>
                <a:spcPts val="0"/>
              </a:spcBef>
              <a:spcAft>
                <a:spcPts val="0"/>
              </a:spcAft>
              <a:buNone/>
            </a:pPr>
            <a:r>
              <a:rPr lang="it-IT" sz="2000">
                <a:solidFill>
                  <a:schemeClr val="dk1"/>
                </a:solidFill>
              </a:rPr>
              <a:t>A2C &amp; PPO shared same dominant stocks</a:t>
            </a:r>
            <a:endParaRPr sz="2000">
              <a:solidFill>
                <a:schemeClr val="dk1"/>
              </a:solidFill>
            </a:endParaRPr>
          </a:p>
          <a:p>
            <a:pPr indent="-355600" lvl="0" marL="457200" rtl="0" algn="l">
              <a:spcBef>
                <a:spcPts val="0"/>
              </a:spcBef>
              <a:spcAft>
                <a:spcPts val="0"/>
              </a:spcAft>
              <a:buClr>
                <a:schemeClr val="dk1"/>
              </a:buClr>
              <a:buSzPts val="2000"/>
              <a:buChar char="●"/>
            </a:pPr>
            <a:r>
              <a:rPr lang="it-IT" sz="2000">
                <a:solidFill>
                  <a:schemeClr val="dk1"/>
                </a:solidFill>
              </a:rPr>
              <a:t>SoftBank Group </a:t>
            </a:r>
            <a:endParaRPr sz="2000">
              <a:solidFill>
                <a:schemeClr val="dk1"/>
              </a:solidFill>
            </a:endParaRPr>
          </a:p>
          <a:p>
            <a:pPr indent="-355600" lvl="0" marL="457200" rtl="0" algn="l">
              <a:spcBef>
                <a:spcPts val="0"/>
              </a:spcBef>
              <a:spcAft>
                <a:spcPts val="0"/>
              </a:spcAft>
              <a:buClr>
                <a:schemeClr val="dk1"/>
              </a:buClr>
              <a:buSzPts val="2000"/>
              <a:buChar char="●"/>
            </a:pPr>
            <a:r>
              <a:rPr lang="it-IT" sz="2000">
                <a:solidFill>
                  <a:schemeClr val="dk1"/>
                </a:solidFill>
              </a:rPr>
              <a:t>Tokyo Electron</a:t>
            </a:r>
            <a:endParaRPr sz="2000">
              <a:solidFill>
                <a:schemeClr val="dk1"/>
              </a:solidFill>
            </a:endParaRPr>
          </a:p>
          <a:p>
            <a:pPr indent="0" lvl="0" marL="0" rtl="0" algn="l">
              <a:spcBef>
                <a:spcPts val="0"/>
              </a:spcBef>
              <a:spcAft>
                <a:spcPts val="0"/>
              </a:spcAft>
              <a:buNone/>
            </a:pPr>
            <a:r>
              <a:t/>
            </a:r>
            <a:endParaRPr sz="2000">
              <a:solidFill>
                <a:schemeClr val="dk1"/>
              </a:solidFill>
            </a:endParaRPr>
          </a:p>
          <a:p>
            <a:pPr indent="0" lvl="0" marL="0" rtl="0" algn="l">
              <a:spcBef>
                <a:spcPts val="0"/>
              </a:spcBef>
              <a:spcAft>
                <a:spcPts val="0"/>
              </a:spcAft>
              <a:buNone/>
            </a:pPr>
            <a:r>
              <a:rPr lang="it-IT" sz="2000">
                <a:solidFill>
                  <a:schemeClr val="dk1"/>
                </a:solidFill>
              </a:rPr>
              <a:t>PPO’s dominant areas are more clear than A2C’s</a:t>
            </a:r>
            <a:endParaRPr sz="2000">
              <a:solidFill>
                <a:schemeClr val="dk1"/>
              </a:solidFill>
            </a:endParaRPr>
          </a:p>
          <a:p>
            <a:pPr indent="0" lvl="0" marL="0" rtl="0" algn="l">
              <a:spcBef>
                <a:spcPts val="0"/>
              </a:spcBef>
              <a:spcAft>
                <a:spcPts val="0"/>
              </a:spcAft>
              <a:buNone/>
            </a:pPr>
            <a:r>
              <a:t/>
            </a:r>
            <a:endParaRPr sz="2000">
              <a:solidFill>
                <a:schemeClr val="dk1"/>
              </a:solidFill>
            </a:endParaRPr>
          </a:p>
          <a:p>
            <a:pPr indent="0" lvl="0" marL="0" rtl="0" algn="l">
              <a:spcBef>
                <a:spcPts val="0"/>
              </a:spcBef>
              <a:spcAft>
                <a:spcPts val="0"/>
              </a:spcAft>
              <a:buNone/>
            </a:pPr>
            <a:r>
              <a:rPr lang="it-IT" sz="2000">
                <a:solidFill>
                  <a:schemeClr val="dk1"/>
                </a:solidFill>
              </a:rPr>
              <a:t>DDPG &amp; TD3:</a:t>
            </a:r>
            <a:br>
              <a:rPr lang="it-IT" sz="2000">
                <a:solidFill>
                  <a:schemeClr val="dk1"/>
                </a:solidFill>
              </a:rPr>
            </a:br>
            <a:r>
              <a:rPr lang="it-IT" sz="2000">
                <a:solidFill>
                  <a:schemeClr val="dk1"/>
                </a:solidFill>
              </a:rPr>
              <a:t>Similar to </a:t>
            </a:r>
            <a:r>
              <a:rPr lang="it-IT" sz="2000">
                <a:solidFill>
                  <a:schemeClr val="dk1"/>
                </a:solidFill>
              </a:rPr>
              <a:t>🇺🇸 US</a:t>
            </a:r>
            <a:endParaRPr sz="2000">
              <a:solidFill>
                <a:schemeClr val="dk1"/>
              </a:solidFill>
            </a:endParaRPr>
          </a:p>
        </p:txBody>
      </p:sp>
      <p:pic>
        <p:nvPicPr>
          <p:cNvPr id="449" name="Google Shape;449;g37c84b6d907_0_267"/>
          <p:cNvPicPr preferRelativeResize="0"/>
          <p:nvPr/>
        </p:nvPicPr>
        <p:blipFill>
          <a:blip r:embed="rId3">
            <a:alphaModFix/>
          </a:blip>
          <a:stretch>
            <a:fillRect/>
          </a:stretch>
        </p:blipFill>
        <p:spPr>
          <a:xfrm>
            <a:off x="227500" y="1787850"/>
            <a:ext cx="4213652" cy="2444245"/>
          </a:xfrm>
          <a:prstGeom prst="rect">
            <a:avLst/>
          </a:prstGeom>
          <a:noFill/>
          <a:ln>
            <a:noFill/>
          </a:ln>
        </p:spPr>
      </p:pic>
      <p:pic>
        <p:nvPicPr>
          <p:cNvPr id="450" name="Google Shape;450;g37c84b6d907_0_267"/>
          <p:cNvPicPr preferRelativeResize="0"/>
          <p:nvPr/>
        </p:nvPicPr>
        <p:blipFill>
          <a:blip r:embed="rId4">
            <a:alphaModFix/>
          </a:blip>
          <a:stretch>
            <a:fillRect/>
          </a:stretch>
        </p:blipFill>
        <p:spPr>
          <a:xfrm>
            <a:off x="227500" y="4362874"/>
            <a:ext cx="4213652" cy="2446275"/>
          </a:xfrm>
          <a:prstGeom prst="rect">
            <a:avLst/>
          </a:prstGeom>
          <a:noFill/>
          <a:ln>
            <a:noFill/>
          </a:ln>
        </p:spPr>
      </p:pic>
      <p:pic>
        <p:nvPicPr>
          <p:cNvPr id="451" name="Google Shape;451;g37c84b6d907_0_267"/>
          <p:cNvPicPr preferRelativeResize="0"/>
          <p:nvPr/>
        </p:nvPicPr>
        <p:blipFill>
          <a:blip r:embed="rId5">
            <a:alphaModFix/>
          </a:blip>
          <a:stretch>
            <a:fillRect/>
          </a:stretch>
        </p:blipFill>
        <p:spPr>
          <a:xfrm>
            <a:off x="4785650" y="1787851"/>
            <a:ext cx="4213652" cy="2438046"/>
          </a:xfrm>
          <a:prstGeom prst="rect">
            <a:avLst/>
          </a:prstGeom>
          <a:noFill/>
          <a:ln>
            <a:noFill/>
          </a:ln>
        </p:spPr>
      </p:pic>
      <p:pic>
        <p:nvPicPr>
          <p:cNvPr id="452" name="Google Shape;452;g37c84b6d907_0_267"/>
          <p:cNvPicPr preferRelativeResize="0"/>
          <p:nvPr/>
        </p:nvPicPr>
        <p:blipFill>
          <a:blip r:embed="rId6">
            <a:alphaModFix/>
          </a:blip>
          <a:stretch>
            <a:fillRect/>
          </a:stretch>
        </p:blipFill>
        <p:spPr>
          <a:xfrm>
            <a:off x="4785650" y="4362875"/>
            <a:ext cx="4213652" cy="2446296"/>
          </a:xfrm>
          <a:prstGeom prst="rect">
            <a:avLst/>
          </a:prstGeom>
          <a:noFill/>
          <a:ln>
            <a:noFill/>
          </a:ln>
        </p:spPr>
      </p:pic>
      <p:sp>
        <p:nvSpPr>
          <p:cNvPr id="453" name="Google Shape;453;g37c84b6d907_0_267"/>
          <p:cNvSpPr txBox="1"/>
          <p:nvPr/>
        </p:nvSpPr>
        <p:spPr>
          <a:xfrm rot="-5400000">
            <a:off x="-402350" y="4049575"/>
            <a:ext cx="10626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it-IT" sz="1600">
                <a:solidFill>
                  <a:srgbClr val="FF0000"/>
                </a:solidFill>
              </a:rPr>
              <a:t>On-policy</a:t>
            </a:r>
            <a:endParaRPr sz="1600">
              <a:solidFill>
                <a:srgbClr val="FF0000"/>
              </a:solidFill>
            </a:endParaRPr>
          </a:p>
        </p:txBody>
      </p:sp>
      <p:sp>
        <p:nvSpPr>
          <p:cNvPr id="454" name="Google Shape;454;g37c84b6d907_0_267"/>
          <p:cNvSpPr txBox="1"/>
          <p:nvPr/>
        </p:nvSpPr>
        <p:spPr>
          <a:xfrm rot="-5400000">
            <a:off x="4125400" y="4069675"/>
            <a:ext cx="10626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it-IT" sz="1600">
                <a:solidFill>
                  <a:srgbClr val="FF0000"/>
                </a:solidFill>
              </a:rPr>
              <a:t>Off-policy</a:t>
            </a:r>
            <a:endParaRPr sz="1600">
              <a:solidFill>
                <a:srgbClr val="FF0000"/>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 name="Shape 459"/>
        <p:cNvGrpSpPr/>
        <p:nvPr/>
      </p:nvGrpSpPr>
      <p:grpSpPr>
        <a:xfrm>
          <a:off x="0" y="0"/>
          <a:ext cx="0" cy="0"/>
          <a:chOff x="0" y="0"/>
          <a:chExt cx="0" cy="0"/>
        </a:xfrm>
      </p:grpSpPr>
      <p:sp>
        <p:nvSpPr>
          <p:cNvPr id="460" name="Google Shape;460;g37c84b6d907_0_283"/>
          <p:cNvSpPr txBox="1"/>
          <p:nvPr>
            <p:ph type="title"/>
          </p:nvPr>
        </p:nvSpPr>
        <p:spPr>
          <a:xfrm>
            <a:off x="2545000" y="-36300"/>
            <a:ext cx="6479400" cy="11880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600"/>
              <a:buFont typeface="Arial"/>
              <a:buNone/>
            </a:pPr>
            <a:r>
              <a:rPr lang="it-IT">
                <a:solidFill>
                  <a:schemeClr val="lt1"/>
                </a:solidFill>
              </a:rPr>
              <a:t>4. Experiments and Results</a:t>
            </a:r>
            <a:endParaRPr>
              <a:solidFill>
                <a:schemeClr val="lt1"/>
              </a:solidFill>
            </a:endParaRPr>
          </a:p>
        </p:txBody>
      </p:sp>
      <p:sp>
        <p:nvSpPr>
          <p:cNvPr id="461" name="Google Shape;461;g37c84b6d907_0_283"/>
          <p:cNvSpPr txBox="1"/>
          <p:nvPr>
            <p:ph idx="12" type="sldNum"/>
          </p:nvPr>
        </p:nvSpPr>
        <p:spPr>
          <a:xfrm>
            <a:off x="11409045" y="6333134"/>
            <a:ext cx="731700" cy="52500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it-IT"/>
              <a:t>‹#›</a:t>
            </a:fld>
            <a:endParaRPr/>
          </a:p>
        </p:txBody>
      </p:sp>
      <p:sp>
        <p:nvSpPr>
          <p:cNvPr id="462" name="Google Shape;462;g37c84b6d907_0_283"/>
          <p:cNvSpPr txBox="1"/>
          <p:nvPr>
            <p:ph idx="4294967295" type="body"/>
          </p:nvPr>
        </p:nvSpPr>
        <p:spPr>
          <a:xfrm>
            <a:off x="227500" y="1267175"/>
            <a:ext cx="7872900" cy="561900"/>
          </a:xfrm>
          <a:prstGeom prst="rect">
            <a:avLst/>
          </a:prstGeom>
          <a:noFill/>
          <a:ln>
            <a:noFill/>
          </a:ln>
        </p:spPr>
        <p:txBody>
          <a:bodyPr anchorCtr="0" anchor="t" bIns="45700" lIns="91425" spcFirstLastPara="1" rIns="91425" wrap="square" tIns="45700">
            <a:normAutofit/>
          </a:bodyPr>
          <a:lstStyle/>
          <a:p>
            <a:pPr indent="0" lvl="0" marL="0" rtl="0" algn="l">
              <a:lnSpc>
                <a:spcPct val="115000"/>
              </a:lnSpc>
              <a:spcBef>
                <a:spcPts val="0"/>
              </a:spcBef>
              <a:spcAft>
                <a:spcPts val="0"/>
              </a:spcAft>
              <a:buNone/>
            </a:pPr>
            <a:r>
              <a:rPr b="1" lang="it-IT" sz="2000"/>
              <a:t>Evolution of Portfolio Weight Distribution over Time </a:t>
            </a:r>
            <a:r>
              <a:rPr lang="it-IT" sz="2000"/>
              <a:t>(</a:t>
            </a:r>
            <a:r>
              <a:rPr lang="it-IT" sz="1600"/>
              <a:t>🇻🇳</a:t>
            </a:r>
            <a:r>
              <a:rPr lang="it-IT" sz="2000"/>
              <a:t> VN</a:t>
            </a:r>
            <a:r>
              <a:rPr lang="it-IT" sz="2000"/>
              <a:t>)</a:t>
            </a:r>
            <a:endParaRPr sz="2000"/>
          </a:p>
        </p:txBody>
      </p:sp>
      <p:sp>
        <p:nvSpPr>
          <p:cNvPr id="463" name="Google Shape;463;g37c84b6d907_0_283"/>
          <p:cNvSpPr txBox="1"/>
          <p:nvPr/>
        </p:nvSpPr>
        <p:spPr>
          <a:xfrm rot="-5400000">
            <a:off x="-177047" y="2626200"/>
            <a:ext cx="6435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it-IT" sz="1600"/>
              <a:t>A2C</a:t>
            </a:r>
            <a:endParaRPr sz="1600"/>
          </a:p>
        </p:txBody>
      </p:sp>
      <p:sp>
        <p:nvSpPr>
          <p:cNvPr id="464" name="Google Shape;464;g37c84b6d907_0_283"/>
          <p:cNvSpPr txBox="1"/>
          <p:nvPr/>
        </p:nvSpPr>
        <p:spPr>
          <a:xfrm rot="-5400000">
            <a:off x="-177047" y="5404413"/>
            <a:ext cx="6435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it-IT" sz="1600"/>
              <a:t>PPO</a:t>
            </a:r>
            <a:endParaRPr sz="1600"/>
          </a:p>
        </p:txBody>
      </p:sp>
      <p:sp>
        <p:nvSpPr>
          <p:cNvPr id="465" name="Google Shape;465;g37c84b6d907_0_283"/>
          <p:cNvSpPr txBox="1"/>
          <p:nvPr/>
        </p:nvSpPr>
        <p:spPr>
          <a:xfrm rot="-5400000">
            <a:off x="4258740" y="2626200"/>
            <a:ext cx="8274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it-IT" sz="1600"/>
              <a:t>DDPG</a:t>
            </a:r>
            <a:endParaRPr sz="1600"/>
          </a:p>
        </p:txBody>
      </p:sp>
      <p:sp>
        <p:nvSpPr>
          <p:cNvPr id="466" name="Google Shape;466;g37c84b6d907_0_283"/>
          <p:cNvSpPr txBox="1"/>
          <p:nvPr/>
        </p:nvSpPr>
        <p:spPr>
          <a:xfrm rot="-5400000">
            <a:off x="4367490" y="5404413"/>
            <a:ext cx="6099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it-IT" sz="1600"/>
              <a:t>TD3</a:t>
            </a:r>
            <a:endParaRPr sz="1600"/>
          </a:p>
        </p:txBody>
      </p:sp>
      <p:sp>
        <p:nvSpPr>
          <p:cNvPr id="467" name="Google Shape;467;g37c84b6d907_0_283"/>
          <p:cNvSpPr txBox="1"/>
          <p:nvPr/>
        </p:nvSpPr>
        <p:spPr>
          <a:xfrm>
            <a:off x="9008656" y="1829075"/>
            <a:ext cx="3167700" cy="500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t-IT" sz="2000">
                <a:solidFill>
                  <a:schemeClr val="dk1"/>
                </a:solidFill>
              </a:rPr>
              <a:t>Common patterns in 4 models: horizontal bands</a:t>
            </a:r>
            <a:endParaRPr sz="2000">
              <a:solidFill>
                <a:schemeClr val="dk1"/>
              </a:solidFill>
            </a:endParaRPr>
          </a:p>
          <a:p>
            <a:pPr indent="0" lvl="0" marL="0" rtl="0" algn="l">
              <a:spcBef>
                <a:spcPts val="0"/>
              </a:spcBef>
              <a:spcAft>
                <a:spcPts val="0"/>
              </a:spcAft>
              <a:buNone/>
            </a:pPr>
            <a:r>
              <a:t/>
            </a:r>
            <a:endParaRPr sz="2000">
              <a:solidFill>
                <a:schemeClr val="dk1"/>
              </a:solidFill>
            </a:endParaRPr>
          </a:p>
          <a:p>
            <a:pPr indent="0" lvl="0" marL="0" rtl="0" algn="l">
              <a:spcBef>
                <a:spcPts val="0"/>
              </a:spcBef>
              <a:spcAft>
                <a:spcPts val="0"/>
              </a:spcAft>
              <a:buNone/>
            </a:pPr>
            <a:r>
              <a:rPr lang="it-IT" sz="2000">
                <a:solidFill>
                  <a:schemeClr val="dk1"/>
                </a:solidFill>
              </a:rPr>
              <a:t>Only A2C relocated weights effectively</a:t>
            </a:r>
            <a:endParaRPr sz="2000">
              <a:solidFill>
                <a:schemeClr val="dk1"/>
              </a:solidFill>
            </a:endParaRPr>
          </a:p>
          <a:p>
            <a:pPr indent="0" lvl="0" marL="0" rtl="0" algn="l">
              <a:spcBef>
                <a:spcPts val="0"/>
              </a:spcBef>
              <a:spcAft>
                <a:spcPts val="0"/>
              </a:spcAft>
              <a:buClr>
                <a:schemeClr val="dk1"/>
              </a:buClr>
              <a:buSzPts val="1100"/>
              <a:buFont typeface="Arial"/>
              <a:buNone/>
            </a:pPr>
            <a:r>
              <a:t/>
            </a:r>
            <a:endParaRPr sz="2000">
              <a:solidFill>
                <a:schemeClr val="dk1"/>
              </a:solidFill>
            </a:endParaRPr>
          </a:p>
          <a:p>
            <a:pPr indent="0" lvl="0" marL="0" rtl="0" algn="l">
              <a:spcBef>
                <a:spcPts val="0"/>
              </a:spcBef>
              <a:spcAft>
                <a:spcPts val="0"/>
              </a:spcAft>
              <a:buNone/>
            </a:pPr>
            <a:r>
              <a:rPr lang="it-IT" sz="2000">
                <a:solidFill>
                  <a:schemeClr val="dk1"/>
                </a:solidFill>
              </a:rPr>
              <a:t>PPO, DDPG, TD3:</a:t>
            </a:r>
            <a:br>
              <a:rPr lang="it-IT" sz="2000">
                <a:solidFill>
                  <a:schemeClr val="dk1"/>
                </a:solidFill>
              </a:rPr>
            </a:br>
            <a:r>
              <a:rPr lang="it-IT" sz="2000">
                <a:solidFill>
                  <a:schemeClr val="dk1"/>
                </a:solidFill>
              </a:rPr>
              <a:t>Dominated stocks did not change much throughout years</a:t>
            </a:r>
            <a:endParaRPr sz="2000">
              <a:solidFill>
                <a:schemeClr val="dk1"/>
              </a:solidFill>
            </a:endParaRPr>
          </a:p>
          <a:p>
            <a:pPr indent="0" lvl="0" marL="0" rtl="0" algn="l">
              <a:spcBef>
                <a:spcPts val="0"/>
              </a:spcBef>
              <a:spcAft>
                <a:spcPts val="0"/>
              </a:spcAft>
              <a:buNone/>
            </a:pPr>
            <a:r>
              <a:t/>
            </a:r>
            <a:endParaRPr sz="2000">
              <a:solidFill>
                <a:schemeClr val="dk1"/>
              </a:solidFill>
            </a:endParaRPr>
          </a:p>
          <a:p>
            <a:pPr indent="0" lvl="0" marL="0" rtl="0" algn="l">
              <a:spcBef>
                <a:spcPts val="0"/>
              </a:spcBef>
              <a:spcAft>
                <a:spcPts val="0"/>
              </a:spcAft>
              <a:buNone/>
            </a:pPr>
            <a:r>
              <a:t/>
            </a:r>
            <a:endParaRPr sz="2000">
              <a:solidFill>
                <a:schemeClr val="dk1"/>
              </a:solidFill>
            </a:endParaRPr>
          </a:p>
        </p:txBody>
      </p:sp>
      <p:pic>
        <p:nvPicPr>
          <p:cNvPr id="468" name="Google Shape;468;g37c84b6d907_0_283"/>
          <p:cNvPicPr preferRelativeResize="0"/>
          <p:nvPr/>
        </p:nvPicPr>
        <p:blipFill>
          <a:blip r:embed="rId3">
            <a:alphaModFix/>
          </a:blip>
          <a:stretch>
            <a:fillRect/>
          </a:stretch>
        </p:blipFill>
        <p:spPr>
          <a:xfrm>
            <a:off x="227500" y="1829075"/>
            <a:ext cx="4159826" cy="2421149"/>
          </a:xfrm>
          <a:prstGeom prst="rect">
            <a:avLst/>
          </a:prstGeom>
          <a:noFill/>
          <a:ln>
            <a:noFill/>
          </a:ln>
        </p:spPr>
      </p:pic>
      <p:pic>
        <p:nvPicPr>
          <p:cNvPr id="469" name="Google Shape;469;g37c84b6d907_0_283"/>
          <p:cNvPicPr preferRelativeResize="0"/>
          <p:nvPr/>
        </p:nvPicPr>
        <p:blipFill>
          <a:blip r:embed="rId4">
            <a:alphaModFix/>
          </a:blip>
          <a:stretch>
            <a:fillRect/>
          </a:stretch>
        </p:blipFill>
        <p:spPr>
          <a:xfrm>
            <a:off x="227500" y="4416124"/>
            <a:ext cx="4173850" cy="2421150"/>
          </a:xfrm>
          <a:prstGeom prst="rect">
            <a:avLst/>
          </a:prstGeom>
          <a:noFill/>
          <a:ln>
            <a:noFill/>
          </a:ln>
        </p:spPr>
      </p:pic>
      <p:pic>
        <p:nvPicPr>
          <p:cNvPr id="470" name="Google Shape;470;g37c84b6d907_0_283"/>
          <p:cNvPicPr preferRelativeResize="0"/>
          <p:nvPr/>
        </p:nvPicPr>
        <p:blipFill>
          <a:blip r:embed="rId5">
            <a:alphaModFix/>
          </a:blip>
          <a:stretch>
            <a:fillRect/>
          </a:stretch>
        </p:blipFill>
        <p:spPr>
          <a:xfrm>
            <a:off x="4742164" y="1828050"/>
            <a:ext cx="4173850" cy="2423197"/>
          </a:xfrm>
          <a:prstGeom prst="rect">
            <a:avLst/>
          </a:prstGeom>
          <a:noFill/>
          <a:ln>
            <a:noFill/>
          </a:ln>
        </p:spPr>
      </p:pic>
      <p:pic>
        <p:nvPicPr>
          <p:cNvPr id="471" name="Google Shape;471;g37c84b6d907_0_283"/>
          <p:cNvPicPr preferRelativeResize="0"/>
          <p:nvPr/>
        </p:nvPicPr>
        <p:blipFill>
          <a:blip r:embed="rId6">
            <a:alphaModFix/>
          </a:blip>
          <a:stretch>
            <a:fillRect/>
          </a:stretch>
        </p:blipFill>
        <p:spPr>
          <a:xfrm>
            <a:off x="4749176" y="4416120"/>
            <a:ext cx="4159826" cy="2421155"/>
          </a:xfrm>
          <a:prstGeom prst="rect">
            <a:avLst/>
          </a:prstGeom>
          <a:noFill/>
          <a:ln>
            <a:noFill/>
          </a:ln>
        </p:spPr>
      </p:pic>
      <p:sp>
        <p:nvSpPr>
          <p:cNvPr id="472" name="Google Shape;472;g37c84b6d907_0_283"/>
          <p:cNvSpPr txBox="1"/>
          <p:nvPr/>
        </p:nvSpPr>
        <p:spPr>
          <a:xfrm rot="-5400000">
            <a:off x="-402350" y="4049575"/>
            <a:ext cx="10626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it-IT" sz="1600">
                <a:solidFill>
                  <a:srgbClr val="FF0000"/>
                </a:solidFill>
              </a:rPr>
              <a:t>On-policy</a:t>
            </a:r>
            <a:endParaRPr sz="1600">
              <a:solidFill>
                <a:srgbClr val="FF0000"/>
              </a:solidFill>
            </a:endParaRPr>
          </a:p>
        </p:txBody>
      </p:sp>
      <p:sp>
        <p:nvSpPr>
          <p:cNvPr id="473" name="Google Shape;473;g37c84b6d907_0_283"/>
          <p:cNvSpPr txBox="1"/>
          <p:nvPr/>
        </p:nvSpPr>
        <p:spPr>
          <a:xfrm rot="-5400000">
            <a:off x="4125400" y="4069675"/>
            <a:ext cx="10626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it-IT" sz="1600">
                <a:solidFill>
                  <a:srgbClr val="FF0000"/>
                </a:solidFill>
              </a:rPr>
              <a:t>Off-policy</a:t>
            </a:r>
            <a:endParaRPr sz="1600">
              <a:solidFill>
                <a:srgbClr val="FF0000"/>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2"/>
          <p:cNvSpPr txBox="1"/>
          <p:nvPr>
            <p:ph type="title"/>
          </p:nvPr>
        </p:nvSpPr>
        <p:spPr>
          <a:xfrm>
            <a:off x="2562375" y="0"/>
            <a:ext cx="4899900" cy="11484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600"/>
              <a:buFont typeface="Arial"/>
              <a:buNone/>
            </a:pPr>
            <a:r>
              <a:rPr lang="it-IT">
                <a:solidFill>
                  <a:schemeClr val="lt1"/>
                </a:solidFill>
              </a:rPr>
              <a:t>Contents</a:t>
            </a:r>
            <a:endParaRPr>
              <a:solidFill>
                <a:schemeClr val="lt1"/>
              </a:solidFill>
            </a:endParaRPr>
          </a:p>
        </p:txBody>
      </p:sp>
      <p:sp>
        <p:nvSpPr>
          <p:cNvPr id="114" name="Google Shape;114;p2"/>
          <p:cNvSpPr txBox="1"/>
          <p:nvPr>
            <p:ph idx="4294967295" type="body"/>
          </p:nvPr>
        </p:nvSpPr>
        <p:spPr>
          <a:xfrm>
            <a:off x="445125" y="1403077"/>
            <a:ext cx="11184300" cy="3223500"/>
          </a:xfrm>
          <a:prstGeom prst="rect">
            <a:avLst/>
          </a:prstGeom>
          <a:noFill/>
          <a:ln>
            <a:noFill/>
          </a:ln>
        </p:spPr>
        <p:txBody>
          <a:bodyPr anchorCtr="0" anchor="t" bIns="45700" lIns="91425" spcFirstLastPara="1" rIns="91425" wrap="square" tIns="45700">
            <a:normAutofit lnSpcReduction="20000"/>
          </a:bodyPr>
          <a:lstStyle/>
          <a:p>
            <a:pPr indent="-431800" lvl="0" marL="457200" rtl="0" algn="l">
              <a:lnSpc>
                <a:spcPct val="150000"/>
              </a:lnSpc>
              <a:spcBef>
                <a:spcPts val="0"/>
              </a:spcBef>
              <a:spcAft>
                <a:spcPts val="0"/>
              </a:spcAft>
              <a:buSzPts val="3200"/>
              <a:buAutoNum type="arabicPeriod"/>
            </a:pPr>
            <a:r>
              <a:rPr lang="it-IT" sz="3200"/>
              <a:t>Motivation</a:t>
            </a:r>
            <a:endParaRPr sz="3200">
              <a:latin typeface="Arial"/>
              <a:ea typeface="Arial"/>
              <a:cs typeface="Arial"/>
              <a:sym typeface="Arial"/>
            </a:endParaRPr>
          </a:p>
          <a:p>
            <a:pPr indent="-431800" lvl="0" marL="457200" rtl="0" algn="l">
              <a:lnSpc>
                <a:spcPct val="150000"/>
              </a:lnSpc>
              <a:spcBef>
                <a:spcPts val="0"/>
              </a:spcBef>
              <a:spcAft>
                <a:spcPts val="0"/>
              </a:spcAft>
              <a:buSzPts val="3200"/>
              <a:buAutoNum type="arabicPeriod"/>
            </a:pPr>
            <a:r>
              <a:rPr lang="it-IT" sz="3200"/>
              <a:t>Background</a:t>
            </a:r>
            <a:endParaRPr sz="3200"/>
          </a:p>
          <a:p>
            <a:pPr indent="-431800" lvl="0" marL="457200" rtl="0" algn="l">
              <a:lnSpc>
                <a:spcPct val="150000"/>
              </a:lnSpc>
              <a:spcBef>
                <a:spcPts val="0"/>
              </a:spcBef>
              <a:spcAft>
                <a:spcPts val="0"/>
              </a:spcAft>
              <a:buSzPts val="3200"/>
              <a:buAutoNum type="arabicPeriod"/>
            </a:pPr>
            <a:r>
              <a:rPr lang="it-IT" sz="3200"/>
              <a:t>Models</a:t>
            </a:r>
            <a:endParaRPr sz="3200"/>
          </a:p>
          <a:p>
            <a:pPr indent="-431800" lvl="0" marL="457200" rtl="0" algn="l">
              <a:lnSpc>
                <a:spcPct val="150000"/>
              </a:lnSpc>
              <a:spcBef>
                <a:spcPts val="0"/>
              </a:spcBef>
              <a:spcAft>
                <a:spcPts val="0"/>
              </a:spcAft>
              <a:buSzPts val="3200"/>
              <a:buAutoNum type="arabicPeriod"/>
            </a:pPr>
            <a:r>
              <a:rPr lang="it-IT" sz="3200"/>
              <a:t>Experiments and Results</a:t>
            </a:r>
            <a:endParaRPr sz="3200"/>
          </a:p>
          <a:p>
            <a:pPr indent="-431800" lvl="0" marL="457200" rtl="0" algn="l">
              <a:lnSpc>
                <a:spcPct val="150000"/>
              </a:lnSpc>
              <a:spcBef>
                <a:spcPts val="0"/>
              </a:spcBef>
              <a:spcAft>
                <a:spcPts val="0"/>
              </a:spcAft>
              <a:buSzPts val="3200"/>
              <a:buAutoNum type="arabicPeriod"/>
            </a:pPr>
            <a:r>
              <a:rPr lang="it-IT" sz="3200"/>
              <a:t>Conclusions</a:t>
            </a:r>
            <a:endParaRPr sz="3200"/>
          </a:p>
        </p:txBody>
      </p:sp>
      <p:sp>
        <p:nvSpPr>
          <p:cNvPr id="115" name="Google Shape;115;p2"/>
          <p:cNvSpPr txBox="1"/>
          <p:nvPr>
            <p:ph idx="12" type="sldNum"/>
          </p:nvPr>
        </p:nvSpPr>
        <p:spPr>
          <a:xfrm>
            <a:off x="11409045" y="6333134"/>
            <a:ext cx="731700" cy="52500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it-IT"/>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 name="Shape 478"/>
        <p:cNvGrpSpPr/>
        <p:nvPr/>
      </p:nvGrpSpPr>
      <p:grpSpPr>
        <a:xfrm>
          <a:off x="0" y="0"/>
          <a:ext cx="0" cy="0"/>
          <a:chOff x="0" y="0"/>
          <a:chExt cx="0" cy="0"/>
        </a:xfrm>
      </p:grpSpPr>
      <p:sp>
        <p:nvSpPr>
          <p:cNvPr id="479" name="Google Shape;479;g37c84b6d907_0_308"/>
          <p:cNvSpPr txBox="1"/>
          <p:nvPr>
            <p:ph type="title"/>
          </p:nvPr>
        </p:nvSpPr>
        <p:spPr>
          <a:xfrm>
            <a:off x="2545000" y="-36300"/>
            <a:ext cx="6479400" cy="11880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600"/>
              <a:buFont typeface="Arial"/>
              <a:buNone/>
            </a:pPr>
            <a:r>
              <a:rPr lang="it-IT">
                <a:solidFill>
                  <a:schemeClr val="lt1"/>
                </a:solidFill>
              </a:rPr>
              <a:t>4. Experiments and Results</a:t>
            </a:r>
            <a:endParaRPr>
              <a:solidFill>
                <a:schemeClr val="lt1"/>
              </a:solidFill>
            </a:endParaRPr>
          </a:p>
        </p:txBody>
      </p:sp>
      <p:sp>
        <p:nvSpPr>
          <p:cNvPr id="480" name="Google Shape;480;g37c84b6d907_0_308"/>
          <p:cNvSpPr txBox="1"/>
          <p:nvPr>
            <p:ph idx="12" type="sldNum"/>
          </p:nvPr>
        </p:nvSpPr>
        <p:spPr>
          <a:xfrm>
            <a:off x="11409045" y="6333134"/>
            <a:ext cx="731700" cy="52500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it-IT"/>
              <a:t>‹#›</a:t>
            </a:fld>
            <a:endParaRPr/>
          </a:p>
        </p:txBody>
      </p:sp>
      <p:sp>
        <p:nvSpPr>
          <p:cNvPr id="481" name="Google Shape;481;g37c84b6d907_0_308"/>
          <p:cNvSpPr txBox="1"/>
          <p:nvPr>
            <p:ph idx="4294967295" type="body"/>
          </p:nvPr>
        </p:nvSpPr>
        <p:spPr>
          <a:xfrm>
            <a:off x="227500" y="1267175"/>
            <a:ext cx="9714600" cy="2161800"/>
          </a:xfrm>
          <a:prstGeom prst="rect">
            <a:avLst/>
          </a:prstGeom>
          <a:noFill/>
          <a:ln>
            <a:noFill/>
          </a:ln>
        </p:spPr>
        <p:txBody>
          <a:bodyPr anchorCtr="0" anchor="t" bIns="45700" lIns="91425" spcFirstLastPara="1" rIns="91425" wrap="square" tIns="45700">
            <a:normAutofit/>
          </a:bodyPr>
          <a:lstStyle/>
          <a:p>
            <a:pPr indent="0" lvl="0" marL="0" rtl="0" algn="l">
              <a:lnSpc>
                <a:spcPct val="115000"/>
              </a:lnSpc>
              <a:spcBef>
                <a:spcPts val="0"/>
              </a:spcBef>
              <a:spcAft>
                <a:spcPts val="0"/>
              </a:spcAft>
              <a:buNone/>
            </a:pPr>
            <a:r>
              <a:rPr b="1" lang="it-IT" sz="2000"/>
              <a:t>Extra experiment </a:t>
            </a:r>
            <a:r>
              <a:rPr lang="it-IT" sz="2000"/>
              <a:t>(</a:t>
            </a:r>
            <a:r>
              <a:rPr lang="it-IT" sz="1600"/>
              <a:t>🇻🇳</a:t>
            </a:r>
            <a:r>
              <a:rPr lang="it-IT" sz="2000"/>
              <a:t> VN)</a:t>
            </a:r>
            <a:endParaRPr sz="2000"/>
          </a:p>
          <a:p>
            <a:pPr indent="-355600" lvl="0" marL="457200" rtl="0" algn="l">
              <a:lnSpc>
                <a:spcPct val="115000"/>
              </a:lnSpc>
              <a:spcBef>
                <a:spcPts val="0"/>
              </a:spcBef>
              <a:spcAft>
                <a:spcPts val="0"/>
              </a:spcAft>
              <a:buSzPts val="2000"/>
              <a:buChar char="●"/>
            </a:pPr>
            <a:r>
              <a:rPr lang="it-IT" sz="2000"/>
              <a:t>So far: PPO &gt; A2C &gt; TD3 &gt; DDPG in </a:t>
            </a:r>
            <a:r>
              <a:rPr lang="it-IT" sz="2000"/>
              <a:t>🇺🇸 US &amp; 🇯🇵 JP</a:t>
            </a:r>
            <a:endParaRPr sz="2000"/>
          </a:p>
          <a:p>
            <a:pPr indent="-355600" lvl="0" marL="457200" rtl="0" algn="l">
              <a:lnSpc>
                <a:spcPct val="115000"/>
              </a:lnSpc>
              <a:spcBef>
                <a:spcPts val="0"/>
              </a:spcBef>
              <a:spcAft>
                <a:spcPts val="0"/>
              </a:spcAft>
              <a:buSzPts val="2000"/>
              <a:buChar char="●"/>
            </a:pPr>
            <a:r>
              <a:rPr lang="it-IT" sz="2000"/>
              <a:t>PPO did not work in </a:t>
            </a:r>
            <a:r>
              <a:rPr lang="it-IT" sz="1600"/>
              <a:t>🇻🇳</a:t>
            </a:r>
            <a:r>
              <a:rPr lang="it-IT" sz="2000"/>
              <a:t> VN ➡ Insufficient training data?</a:t>
            </a:r>
            <a:endParaRPr sz="2000"/>
          </a:p>
          <a:p>
            <a:pPr indent="0" lvl="0" marL="0" rtl="0" algn="l">
              <a:lnSpc>
                <a:spcPct val="115000"/>
              </a:lnSpc>
              <a:spcBef>
                <a:spcPts val="0"/>
              </a:spcBef>
              <a:spcAft>
                <a:spcPts val="0"/>
              </a:spcAft>
              <a:buNone/>
            </a:pPr>
            <a:r>
              <a:rPr lang="it-IT" sz="2000"/>
              <a:t>➡ Collect top 30 VN stocks published before 2015 (≠ VN30 index)</a:t>
            </a:r>
            <a:endParaRPr sz="2000"/>
          </a:p>
          <a:p>
            <a:pPr indent="-355600" lvl="0" marL="457200" rtl="0" algn="l">
              <a:lnSpc>
                <a:spcPct val="115000"/>
              </a:lnSpc>
              <a:spcBef>
                <a:spcPts val="0"/>
              </a:spcBef>
              <a:spcAft>
                <a:spcPts val="0"/>
              </a:spcAft>
              <a:buSzPts val="2000"/>
              <a:buChar char="●"/>
            </a:pPr>
            <a:r>
              <a:rPr lang="it-IT" sz="2000"/>
              <a:t>Run experiment again</a:t>
            </a:r>
            <a:endParaRPr sz="2000"/>
          </a:p>
          <a:p>
            <a:pPr indent="0" lvl="0" marL="0" rtl="0" algn="l">
              <a:lnSpc>
                <a:spcPct val="115000"/>
              </a:lnSpc>
              <a:spcBef>
                <a:spcPts val="0"/>
              </a:spcBef>
              <a:spcAft>
                <a:spcPts val="0"/>
              </a:spcAft>
              <a:buNone/>
            </a:pPr>
            <a:r>
              <a:rPr b="1" lang="it-IT" sz="2000"/>
              <a:t>Results</a:t>
            </a:r>
            <a:endParaRPr b="1" sz="2000"/>
          </a:p>
        </p:txBody>
      </p:sp>
      <p:grpSp>
        <p:nvGrpSpPr>
          <p:cNvPr id="482" name="Google Shape;482;g37c84b6d907_0_308"/>
          <p:cNvGrpSpPr/>
          <p:nvPr/>
        </p:nvGrpSpPr>
        <p:grpSpPr>
          <a:xfrm>
            <a:off x="227500" y="3544450"/>
            <a:ext cx="11509525" cy="3063750"/>
            <a:chOff x="227500" y="3794375"/>
            <a:chExt cx="11509525" cy="3063750"/>
          </a:xfrm>
        </p:grpSpPr>
        <p:sp>
          <p:nvSpPr>
            <p:cNvPr id="483" name="Google Shape;483;g37c84b6d907_0_308"/>
            <p:cNvSpPr txBox="1"/>
            <p:nvPr/>
          </p:nvSpPr>
          <p:spPr>
            <a:xfrm>
              <a:off x="2312725" y="6427025"/>
              <a:ext cx="25899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it-IT" sz="1600">
                  <a:solidFill>
                    <a:schemeClr val="dk1"/>
                  </a:solidFill>
                </a:rPr>
                <a:t>Portfolio value evolution</a:t>
              </a:r>
              <a:endParaRPr sz="1600"/>
            </a:p>
          </p:txBody>
        </p:sp>
        <p:sp>
          <p:nvSpPr>
            <p:cNvPr id="484" name="Google Shape;484;g37c84b6d907_0_308"/>
            <p:cNvSpPr txBox="1"/>
            <p:nvPr/>
          </p:nvSpPr>
          <p:spPr>
            <a:xfrm>
              <a:off x="7501925" y="3904125"/>
              <a:ext cx="4235100" cy="2159400"/>
            </a:xfrm>
            <a:prstGeom prst="rect">
              <a:avLst/>
            </a:prstGeom>
            <a:noFill/>
            <a:ln>
              <a:noFill/>
            </a:ln>
          </p:spPr>
          <p:txBody>
            <a:bodyPr anchorCtr="0" anchor="t" bIns="91425" lIns="91425" spcFirstLastPara="1" rIns="91425" wrap="square" tIns="91425">
              <a:noAutofit/>
            </a:bodyPr>
            <a:lstStyle/>
            <a:p>
              <a:pPr indent="-355600" lvl="0" marL="457200" rtl="0" algn="l">
                <a:spcBef>
                  <a:spcPts val="0"/>
                </a:spcBef>
                <a:spcAft>
                  <a:spcPts val="0"/>
                </a:spcAft>
                <a:buClr>
                  <a:schemeClr val="dk1"/>
                </a:buClr>
                <a:buSzPts val="2000"/>
                <a:buChar char="●"/>
              </a:pPr>
              <a:r>
                <a:rPr lang="it-IT" sz="2000">
                  <a:solidFill>
                    <a:schemeClr val="dk1"/>
                  </a:solidFill>
                </a:rPr>
                <a:t>PPO outperformed others</a:t>
              </a:r>
              <a:endParaRPr sz="2000">
                <a:solidFill>
                  <a:schemeClr val="dk1"/>
                </a:solidFill>
              </a:endParaRPr>
            </a:p>
            <a:p>
              <a:pPr indent="-355600" lvl="0" marL="457200" rtl="0" algn="l">
                <a:spcBef>
                  <a:spcPts val="0"/>
                </a:spcBef>
                <a:spcAft>
                  <a:spcPts val="0"/>
                </a:spcAft>
                <a:buClr>
                  <a:schemeClr val="dk1"/>
                </a:buClr>
                <a:buSzPts val="2000"/>
                <a:buChar char="●"/>
              </a:pPr>
              <a:r>
                <a:rPr lang="it-IT" sz="2000">
                  <a:solidFill>
                    <a:schemeClr val="dk1"/>
                  </a:solidFill>
                </a:rPr>
                <a:t>Consistent with </a:t>
              </a:r>
              <a:r>
                <a:rPr lang="it-IT" sz="2000">
                  <a:solidFill>
                    <a:schemeClr val="dk1"/>
                  </a:solidFill>
                </a:rPr>
                <a:t>🇺🇸 US &amp; 🇯🇵 JP</a:t>
              </a:r>
              <a:endParaRPr sz="2000">
                <a:solidFill>
                  <a:schemeClr val="dk1"/>
                </a:solidFill>
              </a:endParaRPr>
            </a:p>
          </p:txBody>
        </p:sp>
        <p:pic>
          <p:nvPicPr>
            <p:cNvPr id="485" name="Google Shape;485;g37c84b6d907_0_308"/>
            <p:cNvPicPr preferRelativeResize="0"/>
            <p:nvPr/>
          </p:nvPicPr>
          <p:blipFill>
            <a:blip r:embed="rId3">
              <a:alphaModFix/>
            </a:blip>
            <a:stretch>
              <a:fillRect/>
            </a:stretch>
          </p:blipFill>
          <p:spPr>
            <a:xfrm>
              <a:off x="227500" y="3794375"/>
              <a:ext cx="6760346" cy="2601151"/>
            </a:xfrm>
            <a:prstGeom prst="rect">
              <a:avLst/>
            </a:prstGeom>
            <a:noFill/>
            <a:ln>
              <a:noFill/>
            </a:ln>
          </p:spPr>
        </p:pic>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8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8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sp>
        <p:nvSpPr>
          <p:cNvPr id="491" name="Google Shape;491;g37c84b6d907_0_329"/>
          <p:cNvSpPr txBox="1"/>
          <p:nvPr>
            <p:ph type="title"/>
          </p:nvPr>
        </p:nvSpPr>
        <p:spPr>
          <a:xfrm>
            <a:off x="2545000" y="-36300"/>
            <a:ext cx="6479400" cy="11880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600"/>
              <a:buFont typeface="Arial"/>
              <a:buNone/>
            </a:pPr>
            <a:r>
              <a:rPr lang="it-IT">
                <a:solidFill>
                  <a:schemeClr val="lt1"/>
                </a:solidFill>
              </a:rPr>
              <a:t>4. Experiments and Results</a:t>
            </a:r>
            <a:endParaRPr>
              <a:solidFill>
                <a:schemeClr val="lt1"/>
              </a:solidFill>
            </a:endParaRPr>
          </a:p>
        </p:txBody>
      </p:sp>
      <p:sp>
        <p:nvSpPr>
          <p:cNvPr id="492" name="Google Shape;492;g37c84b6d907_0_329"/>
          <p:cNvSpPr txBox="1"/>
          <p:nvPr>
            <p:ph idx="12" type="sldNum"/>
          </p:nvPr>
        </p:nvSpPr>
        <p:spPr>
          <a:xfrm>
            <a:off x="11409045" y="6333134"/>
            <a:ext cx="731700" cy="52500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it-IT"/>
              <a:t>‹#›</a:t>
            </a:fld>
            <a:endParaRPr/>
          </a:p>
        </p:txBody>
      </p:sp>
      <p:sp>
        <p:nvSpPr>
          <p:cNvPr id="493" name="Google Shape;493;g37c84b6d907_0_329"/>
          <p:cNvSpPr txBox="1"/>
          <p:nvPr/>
        </p:nvSpPr>
        <p:spPr>
          <a:xfrm>
            <a:off x="625813" y="6500978"/>
            <a:ext cx="42351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it-IT" sz="1600">
                <a:solidFill>
                  <a:schemeClr val="dk1"/>
                </a:solidFill>
              </a:rPr>
              <a:t>Mean and Volatility of Cumulative Returns</a:t>
            </a:r>
            <a:endParaRPr sz="1600"/>
          </a:p>
        </p:txBody>
      </p:sp>
      <p:sp>
        <p:nvSpPr>
          <p:cNvPr id="494" name="Google Shape;494;g37c84b6d907_0_329"/>
          <p:cNvSpPr txBox="1"/>
          <p:nvPr/>
        </p:nvSpPr>
        <p:spPr>
          <a:xfrm>
            <a:off x="5864575" y="1301100"/>
            <a:ext cx="5195400" cy="2159400"/>
          </a:xfrm>
          <a:prstGeom prst="rect">
            <a:avLst/>
          </a:prstGeom>
          <a:noFill/>
          <a:ln>
            <a:noFill/>
          </a:ln>
        </p:spPr>
        <p:txBody>
          <a:bodyPr anchorCtr="0" anchor="t" bIns="91425" lIns="91425" spcFirstLastPara="1" rIns="91425" wrap="square" tIns="91425">
            <a:noAutofit/>
          </a:bodyPr>
          <a:lstStyle/>
          <a:p>
            <a:pPr indent="-355600" lvl="0" marL="457200" rtl="0" algn="l">
              <a:lnSpc>
                <a:spcPct val="115000"/>
              </a:lnSpc>
              <a:spcBef>
                <a:spcPts val="0"/>
              </a:spcBef>
              <a:spcAft>
                <a:spcPts val="0"/>
              </a:spcAft>
              <a:buClr>
                <a:schemeClr val="dk1"/>
              </a:buClr>
              <a:buSzPts val="2000"/>
              <a:buChar char="●"/>
            </a:pPr>
            <a:r>
              <a:rPr lang="it-IT" sz="2000">
                <a:solidFill>
                  <a:schemeClr val="dk1"/>
                </a:solidFill>
              </a:rPr>
              <a:t>Portfolio, in general:</a:t>
            </a:r>
            <a:br>
              <a:rPr lang="it-IT" sz="2000">
                <a:solidFill>
                  <a:schemeClr val="dk1"/>
                </a:solidFill>
              </a:rPr>
            </a:br>
            <a:r>
              <a:rPr lang="it-IT" sz="2000">
                <a:solidFill>
                  <a:schemeClr val="dk1"/>
                </a:solidFill>
              </a:rPr>
              <a:t>Rank of mean &gt; Rank of std </a:t>
            </a:r>
            <a:r>
              <a:rPr lang="it-IT" sz="2000">
                <a:solidFill>
                  <a:srgbClr val="FF0000"/>
                </a:solidFill>
              </a:rPr>
              <a:t>(preferred)</a:t>
            </a:r>
            <a:endParaRPr sz="2000">
              <a:solidFill>
                <a:schemeClr val="dk1"/>
              </a:solidFill>
            </a:endParaRPr>
          </a:p>
          <a:p>
            <a:pPr indent="-355600" lvl="0" marL="457200" rtl="0" algn="l">
              <a:spcBef>
                <a:spcPts val="0"/>
              </a:spcBef>
              <a:spcAft>
                <a:spcPts val="0"/>
              </a:spcAft>
              <a:buClr>
                <a:schemeClr val="dk1"/>
              </a:buClr>
              <a:buSzPts val="2000"/>
              <a:buChar char="●"/>
            </a:pPr>
            <a:r>
              <a:rPr lang="it-IT" sz="2000">
                <a:solidFill>
                  <a:schemeClr val="dk1"/>
                </a:solidFill>
              </a:rPr>
              <a:t>Consistent with 🇺🇸 US &amp; 🇯🇵 JP</a:t>
            </a:r>
            <a:endParaRPr sz="2000">
              <a:solidFill>
                <a:schemeClr val="dk1"/>
              </a:solidFill>
            </a:endParaRPr>
          </a:p>
        </p:txBody>
      </p:sp>
      <p:pic>
        <p:nvPicPr>
          <p:cNvPr id="495" name="Google Shape;495;g37c84b6d907_0_329"/>
          <p:cNvPicPr preferRelativeResize="0"/>
          <p:nvPr/>
        </p:nvPicPr>
        <p:blipFill>
          <a:blip r:embed="rId3">
            <a:alphaModFix/>
          </a:blip>
          <a:stretch>
            <a:fillRect/>
          </a:stretch>
        </p:blipFill>
        <p:spPr>
          <a:xfrm>
            <a:off x="0" y="1151700"/>
            <a:ext cx="5486724" cy="54589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0" name="Shape 500"/>
        <p:cNvGrpSpPr/>
        <p:nvPr/>
      </p:nvGrpSpPr>
      <p:grpSpPr>
        <a:xfrm>
          <a:off x="0" y="0"/>
          <a:ext cx="0" cy="0"/>
          <a:chOff x="0" y="0"/>
          <a:chExt cx="0" cy="0"/>
        </a:xfrm>
      </p:grpSpPr>
      <p:sp>
        <p:nvSpPr>
          <p:cNvPr id="501" name="Google Shape;501;g37c84b6d907_0_341"/>
          <p:cNvSpPr txBox="1"/>
          <p:nvPr>
            <p:ph type="title"/>
          </p:nvPr>
        </p:nvSpPr>
        <p:spPr>
          <a:xfrm>
            <a:off x="2545000" y="-36300"/>
            <a:ext cx="6479400" cy="11880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600"/>
              <a:buFont typeface="Arial"/>
              <a:buNone/>
            </a:pPr>
            <a:r>
              <a:rPr lang="it-IT">
                <a:solidFill>
                  <a:schemeClr val="lt1"/>
                </a:solidFill>
              </a:rPr>
              <a:t>4. Experiments and Results</a:t>
            </a:r>
            <a:endParaRPr>
              <a:solidFill>
                <a:schemeClr val="lt1"/>
              </a:solidFill>
            </a:endParaRPr>
          </a:p>
        </p:txBody>
      </p:sp>
      <p:sp>
        <p:nvSpPr>
          <p:cNvPr id="502" name="Google Shape;502;g37c84b6d907_0_341"/>
          <p:cNvSpPr txBox="1"/>
          <p:nvPr>
            <p:ph idx="12" type="sldNum"/>
          </p:nvPr>
        </p:nvSpPr>
        <p:spPr>
          <a:xfrm>
            <a:off x="11409045" y="6333134"/>
            <a:ext cx="731700" cy="52500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it-IT"/>
              <a:t>‹#›</a:t>
            </a:fld>
            <a:endParaRPr/>
          </a:p>
        </p:txBody>
      </p:sp>
      <p:sp>
        <p:nvSpPr>
          <p:cNvPr id="503" name="Google Shape;503;g37c84b6d907_0_341"/>
          <p:cNvSpPr txBox="1"/>
          <p:nvPr>
            <p:ph idx="4294967295" type="body"/>
          </p:nvPr>
        </p:nvSpPr>
        <p:spPr>
          <a:xfrm>
            <a:off x="227500" y="1267175"/>
            <a:ext cx="7872900" cy="561900"/>
          </a:xfrm>
          <a:prstGeom prst="rect">
            <a:avLst/>
          </a:prstGeom>
          <a:noFill/>
          <a:ln>
            <a:noFill/>
          </a:ln>
        </p:spPr>
        <p:txBody>
          <a:bodyPr anchorCtr="0" anchor="t" bIns="45700" lIns="91425" spcFirstLastPara="1" rIns="91425" wrap="square" tIns="45700">
            <a:normAutofit/>
          </a:bodyPr>
          <a:lstStyle/>
          <a:p>
            <a:pPr indent="0" lvl="0" marL="0" rtl="0" algn="l">
              <a:lnSpc>
                <a:spcPct val="115000"/>
              </a:lnSpc>
              <a:spcBef>
                <a:spcPts val="0"/>
              </a:spcBef>
              <a:spcAft>
                <a:spcPts val="0"/>
              </a:spcAft>
              <a:buNone/>
            </a:pPr>
            <a:r>
              <a:rPr b="1" lang="it-IT" sz="2000"/>
              <a:t>Evolution of Portfolio Weight Distribution over Time</a:t>
            </a:r>
            <a:endParaRPr sz="2000"/>
          </a:p>
        </p:txBody>
      </p:sp>
      <p:sp>
        <p:nvSpPr>
          <p:cNvPr id="504" name="Google Shape;504;g37c84b6d907_0_341"/>
          <p:cNvSpPr txBox="1"/>
          <p:nvPr/>
        </p:nvSpPr>
        <p:spPr>
          <a:xfrm rot="-5400000">
            <a:off x="-177047" y="2626200"/>
            <a:ext cx="6435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it-IT" sz="1600"/>
              <a:t>A2C</a:t>
            </a:r>
            <a:endParaRPr sz="1600"/>
          </a:p>
        </p:txBody>
      </p:sp>
      <p:sp>
        <p:nvSpPr>
          <p:cNvPr id="505" name="Google Shape;505;g37c84b6d907_0_341"/>
          <p:cNvSpPr txBox="1"/>
          <p:nvPr/>
        </p:nvSpPr>
        <p:spPr>
          <a:xfrm rot="-5400000">
            <a:off x="-177047" y="5404413"/>
            <a:ext cx="6435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it-IT" sz="1600"/>
              <a:t>PPO</a:t>
            </a:r>
            <a:endParaRPr sz="1600"/>
          </a:p>
        </p:txBody>
      </p:sp>
      <p:sp>
        <p:nvSpPr>
          <p:cNvPr id="506" name="Google Shape;506;g37c84b6d907_0_341"/>
          <p:cNvSpPr txBox="1"/>
          <p:nvPr/>
        </p:nvSpPr>
        <p:spPr>
          <a:xfrm rot="-5400000">
            <a:off x="4258740" y="2626200"/>
            <a:ext cx="8274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it-IT" sz="1600"/>
              <a:t>DDPG</a:t>
            </a:r>
            <a:endParaRPr sz="1600"/>
          </a:p>
        </p:txBody>
      </p:sp>
      <p:sp>
        <p:nvSpPr>
          <p:cNvPr id="507" name="Google Shape;507;g37c84b6d907_0_341"/>
          <p:cNvSpPr txBox="1"/>
          <p:nvPr/>
        </p:nvSpPr>
        <p:spPr>
          <a:xfrm rot="-5400000">
            <a:off x="4367490" y="5404413"/>
            <a:ext cx="6099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it-IT" sz="1600"/>
              <a:t>TD3</a:t>
            </a:r>
            <a:endParaRPr sz="1600"/>
          </a:p>
        </p:txBody>
      </p:sp>
      <p:sp>
        <p:nvSpPr>
          <p:cNvPr id="508" name="Google Shape;508;g37c84b6d907_0_341"/>
          <p:cNvSpPr txBox="1"/>
          <p:nvPr/>
        </p:nvSpPr>
        <p:spPr>
          <a:xfrm>
            <a:off x="9008656" y="1829075"/>
            <a:ext cx="3167700" cy="500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t-IT" sz="2000">
                <a:solidFill>
                  <a:schemeClr val="dk1"/>
                </a:solidFill>
              </a:rPr>
              <a:t>A2C &amp; PPO found same dominated stocks:</a:t>
            </a:r>
            <a:endParaRPr sz="2000">
              <a:solidFill>
                <a:schemeClr val="dk1"/>
              </a:solidFill>
            </a:endParaRPr>
          </a:p>
          <a:p>
            <a:pPr indent="-355600" lvl="0" marL="457200" rtl="0" algn="l">
              <a:spcBef>
                <a:spcPts val="0"/>
              </a:spcBef>
              <a:spcAft>
                <a:spcPts val="0"/>
              </a:spcAft>
              <a:buClr>
                <a:schemeClr val="dk1"/>
              </a:buClr>
              <a:buSzPts val="2000"/>
              <a:buChar char="●"/>
            </a:pPr>
            <a:r>
              <a:rPr lang="it-IT" sz="2000">
                <a:solidFill>
                  <a:schemeClr val="dk1"/>
                </a:solidFill>
              </a:rPr>
              <a:t>Vietcombank</a:t>
            </a:r>
            <a:endParaRPr sz="2000">
              <a:solidFill>
                <a:schemeClr val="dk1"/>
              </a:solidFill>
            </a:endParaRPr>
          </a:p>
          <a:p>
            <a:pPr indent="-355600" lvl="0" marL="457200" rtl="0" algn="l">
              <a:spcBef>
                <a:spcPts val="0"/>
              </a:spcBef>
              <a:spcAft>
                <a:spcPts val="0"/>
              </a:spcAft>
              <a:buClr>
                <a:schemeClr val="dk1"/>
              </a:buClr>
              <a:buSzPts val="2000"/>
              <a:buChar char="●"/>
            </a:pPr>
            <a:r>
              <a:rPr lang="it-IT" sz="2000">
                <a:solidFill>
                  <a:schemeClr val="dk1"/>
                </a:solidFill>
              </a:rPr>
              <a:t>Masan</a:t>
            </a:r>
            <a:endParaRPr sz="2000">
              <a:solidFill>
                <a:schemeClr val="dk1"/>
              </a:solidFill>
            </a:endParaRPr>
          </a:p>
          <a:p>
            <a:pPr indent="-355600" lvl="0" marL="457200" rtl="0" algn="l">
              <a:spcBef>
                <a:spcPts val="0"/>
              </a:spcBef>
              <a:spcAft>
                <a:spcPts val="0"/>
              </a:spcAft>
              <a:buClr>
                <a:schemeClr val="dk1"/>
              </a:buClr>
              <a:buSzPts val="2000"/>
              <a:buChar char="●"/>
            </a:pPr>
            <a:r>
              <a:rPr lang="it-IT" sz="2000">
                <a:solidFill>
                  <a:schemeClr val="dk1"/>
                </a:solidFill>
              </a:rPr>
              <a:t>Vinamilk</a:t>
            </a:r>
            <a:endParaRPr sz="2000">
              <a:solidFill>
                <a:schemeClr val="dk1"/>
              </a:solidFill>
            </a:endParaRPr>
          </a:p>
          <a:p>
            <a:pPr indent="0" lvl="0" marL="0" rtl="0" algn="l">
              <a:spcBef>
                <a:spcPts val="0"/>
              </a:spcBef>
              <a:spcAft>
                <a:spcPts val="0"/>
              </a:spcAft>
              <a:buNone/>
            </a:pPr>
            <a:r>
              <a:t/>
            </a:r>
            <a:endParaRPr sz="2000">
              <a:solidFill>
                <a:schemeClr val="dk1"/>
              </a:solidFill>
            </a:endParaRPr>
          </a:p>
          <a:p>
            <a:pPr indent="0" lvl="0" marL="0" rtl="0" algn="l">
              <a:spcBef>
                <a:spcPts val="0"/>
              </a:spcBef>
              <a:spcAft>
                <a:spcPts val="0"/>
              </a:spcAft>
              <a:buNone/>
            </a:pPr>
            <a:r>
              <a:rPr lang="it-IT" sz="2000">
                <a:solidFill>
                  <a:schemeClr val="dk1"/>
                </a:solidFill>
              </a:rPr>
              <a:t>DDPG &amp; TD3 still have trouble</a:t>
            </a:r>
            <a:endParaRPr sz="2000">
              <a:solidFill>
                <a:schemeClr val="dk1"/>
              </a:solidFill>
            </a:endParaRPr>
          </a:p>
          <a:p>
            <a:pPr indent="0" lvl="0" marL="0" rtl="0" algn="l">
              <a:spcBef>
                <a:spcPts val="0"/>
              </a:spcBef>
              <a:spcAft>
                <a:spcPts val="0"/>
              </a:spcAft>
              <a:buNone/>
            </a:pPr>
            <a:r>
              <a:t/>
            </a:r>
            <a:endParaRPr sz="2000">
              <a:solidFill>
                <a:schemeClr val="dk1"/>
              </a:solidFill>
            </a:endParaRPr>
          </a:p>
          <a:p>
            <a:pPr indent="0" lvl="0" marL="0" rtl="0" algn="l">
              <a:spcBef>
                <a:spcPts val="0"/>
              </a:spcBef>
              <a:spcAft>
                <a:spcPts val="0"/>
              </a:spcAft>
              <a:buNone/>
            </a:pPr>
            <a:r>
              <a:rPr lang="it-IT" sz="2000">
                <a:solidFill>
                  <a:schemeClr val="dk1"/>
                </a:solidFill>
              </a:rPr>
              <a:t>Consistent with 🇺🇸 US &amp; 🇯🇵 JP</a:t>
            </a:r>
            <a:endParaRPr sz="2000">
              <a:solidFill>
                <a:schemeClr val="dk1"/>
              </a:solidFill>
            </a:endParaRPr>
          </a:p>
          <a:p>
            <a:pPr indent="0" lvl="0" marL="0" rtl="0" algn="l">
              <a:spcBef>
                <a:spcPts val="0"/>
              </a:spcBef>
              <a:spcAft>
                <a:spcPts val="0"/>
              </a:spcAft>
              <a:buNone/>
            </a:pPr>
            <a:r>
              <a:t/>
            </a:r>
            <a:endParaRPr sz="2000">
              <a:solidFill>
                <a:schemeClr val="dk1"/>
              </a:solidFill>
            </a:endParaRPr>
          </a:p>
        </p:txBody>
      </p:sp>
      <p:pic>
        <p:nvPicPr>
          <p:cNvPr id="509" name="Google Shape;509;g37c84b6d907_0_341"/>
          <p:cNvPicPr preferRelativeResize="0"/>
          <p:nvPr/>
        </p:nvPicPr>
        <p:blipFill>
          <a:blip r:embed="rId3">
            <a:alphaModFix/>
          </a:blip>
          <a:stretch>
            <a:fillRect/>
          </a:stretch>
        </p:blipFill>
        <p:spPr>
          <a:xfrm>
            <a:off x="227500" y="1747026"/>
            <a:ext cx="4203950" cy="2440648"/>
          </a:xfrm>
          <a:prstGeom prst="rect">
            <a:avLst/>
          </a:prstGeom>
          <a:noFill/>
          <a:ln>
            <a:noFill/>
          </a:ln>
        </p:spPr>
      </p:pic>
      <p:pic>
        <p:nvPicPr>
          <p:cNvPr id="510" name="Google Shape;510;g37c84b6d907_0_341"/>
          <p:cNvPicPr preferRelativeResize="0"/>
          <p:nvPr/>
        </p:nvPicPr>
        <p:blipFill>
          <a:blip r:embed="rId4">
            <a:alphaModFix/>
          </a:blip>
          <a:stretch>
            <a:fillRect/>
          </a:stretch>
        </p:blipFill>
        <p:spPr>
          <a:xfrm>
            <a:off x="4779650" y="1794975"/>
            <a:ext cx="4128297" cy="2392701"/>
          </a:xfrm>
          <a:prstGeom prst="rect">
            <a:avLst/>
          </a:prstGeom>
          <a:noFill/>
          <a:ln>
            <a:noFill/>
          </a:ln>
        </p:spPr>
      </p:pic>
      <p:pic>
        <p:nvPicPr>
          <p:cNvPr id="511" name="Google Shape;511;g37c84b6d907_0_341"/>
          <p:cNvPicPr preferRelativeResize="0"/>
          <p:nvPr/>
        </p:nvPicPr>
        <p:blipFill>
          <a:blip r:embed="rId5">
            <a:alphaModFix/>
          </a:blip>
          <a:stretch>
            <a:fillRect/>
          </a:stretch>
        </p:blipFill>
        <p:spPr>
          <a:xfrm>
            <a:off x="227500" y="4419517"/>
            <a:ext cx="4203950" cy="2438608"/>
          </a:xfrm>
          <a:prstGeom prst="rect">
            <a:avLst/>
          </a:prstGeom>
          <a:noFill/>
          <a:ln>
            <a:noFill/>
          </a:ln>
        </p:spPr>
      </p:pic>
      <p:pic>
        <p:nvPicPr>
          <p:cNvPr id="512" name="Google Shape;512;g37c84b6d907_0_341"/>
          <p:cNvPicPr preferRelativeResize="0"/>
          <p:nvPr/>
        </p:nvPicPr>
        <p:blipFill>
          <a:blip r:embed="rId6">
            <a:alphaModFix/>
          </a:blip>
          <a:stretch>
            <a:fillRect/>
          </a:stretch>
        </p:blipFill>
        <p:spPr>
          <a:xfrm>
            <a:off x="4779651" y="4419524"/>
            <a:ext cx="4128302" cy="2398775"/>
          </a:xfrm>
          <a:prstGeom prst="rect">
            <a:avLst/>
          </a:prstGeom>
          <a:noFill/>
          <a:ln>
            <a:noFill/>
          </a:ln>
        </p:spPr>
      </p:pic>
      <p:sp>
        <p:nvSpPr>
          <p:cNvPr id="513" name="Google Shape;513;g37c84b6d907_0_341"/>
          <p:cNvSpPr txBox="1"/>
          <p:nvPr/>
        </p:nvSpPr>
        <p:spPr>
          <a:xfrm rot="-5400000">
            <a:off x="-402350" y="4049575"/>
            <a:ext cx="10626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it-IT" sz="1600">
                <a:solidFill>
                  <a:srgbClr val="FF0000"/>
                </a:solidFill>
              </a:rPr>
              <a:t>On-policy</a:t>
            </a:r>
            <a:endParaRPr sz="1600">
              <a:solidFill>
                <a:srgbClr val="FF0000"/>
              </a:solidFill>
            </a:endParaRPr>
          </a:p>
        </p:txBody>
      </p:sp>
      <p:sp>
        <p:nvSpPr>
          <p:cNvPr id="514" name="Google Shape;514;g37c84b6d907_0_341"/>
          <p:cNvSpPr txBox="1"/>
          <p:nvPr/>
        </p:nvSpPr>
        <p:spPr>
          <a:xfrm rot="-5400000">
            <a:off x="4125400" y="4069675"/>
            <a:ext cx="10626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it-IT" sz="1600">
                <a:solidFill>
                  <a:srgbClr val="FF0000"/>
                </a:solidFill>
              </a:rPr>
              <a:t>Off-policy</a:t>
            </a:r>
            <a:endParaRPr sz="1600">
              <a:solidFill>
                <a:srgbClr val="FF0000"/>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9" name="Shape 519"/>
        <p:cNvGrpSpPr/>
        <p:nvPr/>
      </p:nvGrpSpPr>
      <p:grpSpPr>
        <a:xfrm>
          <a:off x="0" y="0"/>
          <a:ext cx="0" cy="0"/>
          <a:chOff x="0" y="0"/>
          <a:chExt cx="0" cy="0"/>
        </a:xfrm>
      </p:grpSpPr>
      <p:sp>
        <p:nvSpPr>
          <p:cNvPr id="520" name="Google Shape;520;g37c84b6d907_0_361"/>
          <p:cNvSpPr txBox="1"/>
          <p:nvPr>
            <p:ph type="title"/>
          </p:nvPr>
        </p:nvSpPr>
        <p:spPr>
          <a:xfrm>
            <a:off x="2545000" y="-36300"/>
            <a:ext cx="6479400" cy="11880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600"/>
              <a:buFont typeface="Arial"/>
              <a:buNone/>
            </a:pPr>
            <a:r>
              <a:rPr lang="it-IT">
                <a:solidFill>
                  <a:schemeClr val="lt1"/>
                </a:solidFill>
              </a:rPr>
              <a:t>5</a:t>
            </a:r>
            <a:r>
              <a:rPr lang="it-IT">
                <a:solidFill>
                  <a:schemeClr val="lt1"/>
                </a:solidFill>
              </a:rPr>
              <a:t>. Conclusions</a:t>
            </a:r>
            <a:endParaRPr>
              <a:solidFill>
                <a:schemeClr val="lt1"/>
              </a:solidFill>
            </a:endParaRPr>
          </a:p>
        </p:txBody>
      </p:sp>
      <p:sp>
        <p:nvSpPr>
          <p:cNvPr id="521" name="Google Shape;521;g37c84b6d907_0_361"/>
          <p:cNvSpPr txBox="1"/>
          <p:nvPr>
            <p:ph idx="12" type="sldNum"/>
          </p:nvPr>
        </p:nvSpPr>
        <p:spPr>
          <a:xfrm>
            <a:off x="11409045" y="6333134"/>
            <a:ext cx="731700" cy="52500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it-IT"/>
              <a:t>‹#›</a:t>
            </a:fld>
            <a:endParaRPr/>
          </a:p>
        </p:txBody>
      </p:sp>
      <p:sp>
        <p:nvSpPr>
          <p:cNvPr id="522" name="Google Shape;522;g37c84b6d907_0_361"/>
          <p:cNvSpPr txBox="1"/>
          <p:nvPr>
            <p:ph idx="4294967295" type="body"/>
          </p:nvPr>
        </p:nvSpPr>
        <p:spPr>
          <a:xfrm>
            <a:off x="227500" y="1267175"/>
            <a:ext cx="10635600" cy="3343200"/>
          </a:xfrm>
          <a:prstGeom prst="rect">
            <a:avLst/>
          </a:prstGeom>
          <a:noFill/>
          <a:ln>
            <a:noFill/>
          </a:ln>
        </p:spPr>
        <p:txBody>
          <a:bodyPr anchorCtr="0" anchor="t" bIns="45700" lIns="91425" spcFirstLastPara="1" rIns="91425" wrap="square" tIns="45700">
            <a:normAutofit/>
          </a:bodyPr>
          <a:lstStyle/>
          <a:p>
            <a:pPr indent="0" lvl="0" marL="0" rtl="0" algn="l">
              <a:lnSpc>
                <a:spcPct val="115000"/>
              </a:lnSpc>
              <a:spcBef>
                <a:spcPts val="0"/>
              </a:spcBef>
              <a:spcAft>
                <a:spcPts val="0"/>
              </a:spcAft>
              <a:buNone/>
            </a:pPr>
            <a:r>
              <a:rPr b="1" lang="it-IT" sz="2400"/>
              <a:t>Answering RQs</a:t>
            </a:r>
            <a:endParaRPr b="1" sz="2400"/>
          </a:p>
          <a:p>
            <a:pPr indent="-355600" lvl="0" marL="457200" rtl="0" algn="l">
              <a:lnSpc>
                <a:spcPct val="115000"/>
              </a:lnSpc>
              <a:spcBef>
                <a:spcPts val="0"/>
              </a:spcBef>
              <a:spcAft>
                <a:spcPts val="0"/>
              </a:spcAft>
              <a:buSzPts val="2000"/>
              <a:buAutoNum type="arabicPeriod"/>
            </a:pPr>
            <a:r>
              <a:rPr lang="it-IT" sz="2000"/>
              <a:t>Is portfolio better than buy-and-hold on a stock?</a:t>
            </a:r>
            <a:br>
              <a:rPr lang="it-IT" sz="2000"/>
            </a:br>
            <a:r>
              <a:rPr lang="it-IT" sz="2000"/>
              <a:t>Yes, given</a:t>
            </a:r>
            <a:r>
              <a:rPr lang="it-IT" sz="2000"/>
              <a:t> risk-averse investor</a:t>
            </a:r>
            <a:endParaRPr sz="2000"/>
          </a:p>
          <a:p>
            <a:pPr indent="-355600" lvl="0" marL="457200" rtl="0" algn="l">
              <a:lnSpc>
                <a:spcPct val="115000"/>
              </a:lnSpc>
              <a:spcBef>
                <a:spcPts val="0"/>
              </a:spcBef>
              <a:spcAft>
                <a:spcPts val="0"/>
              </a:spcAft>
              <a:buSzPts val="2000"/>
              <a:buAutoNum type="arabicPeriod"/>
            </a:pPr>
            <a:r>
              <a:rPr lang="it-IT" sz="2000"/>
              <a:t>Optimal for each market?</a:t>
            </a:r>
            <a:endParaRPr sz="2000"/>
          </a:p>
          <a:p>
            <a:pPr indent="-355600" lvl="0" marL="914400" rtl="0" algn="l">
              <a:lnSpc>
                <a:spcPct val="115000"/>
              </a:lnSpc>
              <a:spcBef>
                <a:spcPts val="0"/>
              </a:spcBef>
              <a:spcAft>
                <a:spcPts val="0"/>
              </a:spcAft>
              <a:buSzPts val="2000"/>
              <a:buChar char="●"/>
            </a:pPr>
            <a:r>
              <a:rPr lang="it-IT" sz="2000"/>
              <a:t>On-policy (A2C, PPO) &gt; Off-policy (DDPG, TD3)</a:t>
            </a:r>
            <a:endParaRPr sz="2000"/>
          </a:p>
          <a:p>
            <a:pPr indent="-355600" lvl="0" marL="914400" rtl="0" algn="l">
              <a:lnSpc>
                <a:spcPct val="115000"/>
              </a:lnSpc>
              <a:spcBef>
                <a:spcPts val="0"/>
              </a:spcBef>
              <a:spcAft>
                <a:spcPts val="0"/>
              </a:spcAft>
              <a:buSzPts val="2000"/>
              <a:buChar char="●"/>
            </a:pPr>
            <a:r>
              <a:rPr lang="it-IT" sz="2000"/>
              <a:t>PPO outperformed others, given sufficient data</a:t>
            </a:r>
            <a:endParaRPr sz="2000"/>
          </a:p>
          <a:p>
            <a:pPr indent="-355600" lvl="0" marL="457200" rtl="0" algn="l">
              <a:lnSpc>
                <a:spcPct val="115000"/>
              </a:lnSpc>
              <a:spcBef>
                <a:spcPts val="0"/>
              </a:spcBef>
              <a:spcAft>
                <a:spcPts val="0"/>
              </a:spcAft>
              <a:buSzPts val="2000"/>
              <a:buAutoNum type="arabicPeriod"/>
            </a:pPr>
            <a:r>
              <a:rPr lang="it-IT" sz="2000"/>
              <a:t>Models’ pros and cons?</a:t>
            </a:r>
            <a:endParaRPr sz="2000"/>
          </a:p>
          <a:p>
            <a:pPr indent="-355600" lvl="0" marL="914400" rtl="0" algn="l">
              <a:lnSpc>
                <a:spcPct val="115000"/>
              </a:lnSpc>
              <a:spcBef>
                <a:spcPts val="0"/>
              </a:spcBef>
              <a:spcAft>
                <a:spcPts val="0"/>
              </a:spcAft>
              <a:buSzPts val="2000"/>
              <a:buChar char="●"/>
            </a:pPr>
            <a:r>
              <a:rPr lang="it-IT" sz="2000"/>
              <a:t>Explainability: Models ~ Black boxes</a:t>
            </a:r>
            <a:endParaRPr sz="2000"/>
          </a:p>
          <a:p>
            <a:pPr indent="-355600" lvl="0" marL="914400" rtl="0" algn="l">
              <a:lnSpc>
                <a:spcPct val="115000"/>
              </a:lnSpc>
              <a:spcBef>
                <a:spcPts val="0"/>
              </a:spcBef>
              <a:spcAft>
                <a:spcPts val="0"/>
              </a:spcAft>
              <a:buSzPts val="2000"/>
              <a:buChar char="●"/>
            </a:pPr>
            <a:r>
              <a:rPr lang="it-IT" sz="2000"/>
              <a:t>PPO requires sufficient data to work effectively</a:t>
            </a:r>
            <a:endParaRPr b="1" sz="2000"/>
          </a:p>
        </p:txBody>
      </p:sp>
      <p:sp>
        <p:nvSpPr>
          <p:cNvPr id="523" name="Google Shape;523;g37c84b6d907_0_361"/>
          <p:cNvSpPr txBox="1"/>
          <p:nvPr/>
        </p:nvSpPr>
        <p:spPr>
          <a:xfrm>
            <a:off x="227500" y="4707725"/>
            <a:ext cx="10205700" cy="1625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it-IT" sz="2400">
                <a:solidFill>
                  <a:schemeClr val="dk1"/>
                </a:solidFill>
              </a:rPr>
              <a:t>Possible future directions</a:t>
            </a:r>
            <a:endParaRPr b="1" sz="2400">
              <a:solidFill>
                <a:schemeClr val="dk1"/>
              </a:solidFill>
            </a:endParaRPr>
          </a:p>
          <a:p>
            <a:pPr indent="-355600" lvl="0" marL="457200" rtl="0" algn="l">
              <a:lnSpc>
                <a:spcPct val="115000"/>
              </a:lnSpc>
              <a:spcBef>
                <a:spcPts val="0"/>
              </a:spcBef>
              <a:spcAft>
                <a:spcPts val="0"/>
              </a:spcAft>
              <a:buClr>
                <a:schemeClr val="dk1"/>
              </a:buClr>
              <a:buSzPts val="2000"/>
              <a:buChar char="●"/>
            </a:pPr>
            <a:r>
              <a:rPr lang="it-IT" sz="2000">
                <a:solidFill>
                  <a:schemeClr val="dk1"/>
                </a:solidFill>
              </a:rPr>
              <a:t>I</a:t>
            </a:r>
            <a:r>
              <a:rPr lang="it-IT" sz="2000">
                <a:solidFill>
                  <a:schemeClr val="dk1"/>
                </a:solidFill>
              </a:rPr>
              <a:t>nsights from financial news ➡ NLP</a:t>
            </a:r>
            <a:endParaRPr sz="2000">
              <a:solidFill>
                <a:schemeClr val="dk1"/>
              </a:solidFill>
            </a:endParaRPr>
          </a:p>
          <a:p>
            <a:pPr indent="-355600" lvl="0" marL="457200" rtl="0" algn="l">
              <a:lnSpc>
                <a:spcPct val="115000"/>
              </a:lnSpc>
              <a:spcBef>
                <a:spcPts val="0"/>
              </a:spcBef>
              <a:spcAft>
                <a:spcPts val="0"/>
              </a:spcAft>
              <a:buClr>
                <a:schemeClr val="dk1"/>
              </a:buClr>
              <a:buSzPts val="2000"/>
              <a:buChar char="●"/>
            </a:pPr>
            <a:r>
              <a:rPr lang="it-IT" sz="2000">
                <a:solidFill>
                  <a:schemeClr val="dk1"/>
                </a:solidFill>
              </a:rPr>
              <a:t>Explain generated decisions ➡  Explainable AI (XAI)</a:t>
            </a:r>
            <a:endParaRPr sz="2000">
              <a:solidFill>
                <a:schemeClr val="dk1"/>
              </a:solidFill>
            </a:endParaRPr>
          </a:p>
          <a:p>
            <a:pPr indent="-355600" lvl="0" marL="457200" rtl="0" algn="l">
              <a:lnSpc>
                <a:spcPct val="115000"/>
              </a:lnSpc>
              <a:spcBef>
                <a:spcPts val="0"/>
              </a:spcBef>
              <a:spcAft>
                <a:spcPts val="0"/>
              </a:spcAft>
              <a:buClr>
                <a:schemeClr val="dk1"/>
              </a:buClr>
              <a:buSzPts val="2000"/>
              <a:buChar char="●"/>
            </a:pPr>
            <a:r>
              <a:rPr lang="it-IT" sz="2000">
                <a:solidFill>
                  <a:schemeClr val="dk1"/>
                </a:solidFill>
              </a:rPr>
              <a:t>Real-time trading ➡ Continual Learning</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2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2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8" name="Shape 528"/>
        <p:cNvGrpSpPr/>
        <p:nvPr/>
      </p:nvGrpSpPr>
      <p:grpSpPr>
        <a:xfrm>
          <a:off x="0" y="0"/>
          <a:ext cx="0" cy="0"/>
          <a:chOff x="0" y="0"/>
          <a:chExt cx="0" cy="0"/>
        </a:xfrm>
      </p:grpSpPr>
      <p:sp>
        <p:nvSpPr>
          <p:cNvPr id="529" name="Google Shape;529;p14"/>
          <p:cNvSpPr txBox="1"/>
          <p:nvPr>
            <p:ph idx="4294967295" type="ctrTitle"/>
          </p:nvPr>
        </p:nvSpPr>
        <p:spPr>
          <a:xfrm>
            <a:off x="3963000" y="1330350"/>
            <a:ext cx="4266000" cy="8961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990"/>
              <a:buFont typeface="Arial"/>
              <a:buNone/>
            </a:pPr>
            <a:r>
              <a:rPr lang="it-IT" sz="4000">
                <a:solidFill>
                  <a:schemeClr val="lt1"/>
                </a:solidFill>
              </a:rPr>
              <a:t>Thank you!</a:t>
            </a:r>
            <a:endParaRPr sz="4000">
              <a:solidFill>
                <a:schemeClr val="lt1"/>
              </a:solidFill>
            </a:endParaRPr>
          </a:p>
        </p:txBody>
      </p:sp>
      <p:sp>
        <p:nvSpPr>
          <p:cNvPr id="530" name="Google Shape;530;p14"/>
          <p:cNvSpPr txBox="1"/>
          <p:nvPr>
            <p:ph idx="4294967295" type="ctrTitle"/>
          </p:nvPr>
        </p:nvSpPr>
        <p:spPr>
          <a:xfrm>
            <a:off x="3963000" y="4599850"/>
            <a:ext cx="4266000" cy="8961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990"/>
              <a:buFont typeface="Arial"/>
              <a:buNone/>
            </a:pPr>
            <a:r>
              <a:rPr lang="it-IT" sz="4000">
                <a:solidFill>
                  <a:schemeClr val="lt1"/>
                </a:solidFill>
              </a:rPr>
              <a:t>Q&amp;A</a:t>
            </a:r>
            <a:endParaRPr sz="4000">
              <a:solidFill>
                <a:schemeClr val="lt1"/>
              </a:solidFill>
            </a:endParaRPr>
          </a:p>
        </p:txBody>
      </p:sp>
      <p:pic>
        <p:nvPicPr>
          <p:cNvPr id="531" name="Google Shape;531;p14" title="BDMA_logo.png"/>
          <p:cNvPicPr preferRelativeResize="0"/>
          <p:nvPr/>
        </p:nvPicPr>
        <p:blipFill>
          <a:blip r:embed="rId3">
            <a:alphaModFix/>
          </a:blip>
          <a:stretch>
            <a:fillRect/>
          </a:stretch>
        </p:blipFill>
        <p:spPr>
          <a:xfrm>
            <a:off x="370600" y="2364938"/>
            <a:ext cx="2558150" cy="2128125"/>
          </a:xfrm>
          <a:prstGeom prst="rect">
            <a:avLst/>
          </a:prstGeom>
          <a:noFill/>
          <a:ln>
            <a:noFill/>
          </a:ln>
        </p:spPr>
      </p:pic>
      <p:pic>
        <p:nvPicPr>
          <p:cNvPr id="532" name="Google Shape;532;p14" title="TUe_Logo.svg.png"/>
          <p:cNvPicPr preferRelativeResize="0"/>
          <p:nvPr/>
        </p:nvPicPr>
        <p:blipFill>
          <a:blip r:embed="rId4">
            <a:alphaModFix/>
          </a:blip>
          <a:stretch>
            <a:fillRect/>
          </a:stretch>
        </p:blipFill>
        <p:spPr>
          <a:xfrm>
            <a:off x="9026950" y="2864564"/>
            <a:ext cx="2597151" cy="13645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7" name="Shape 537"/>
        <p:cNvGrpSpPr/>
        <p:nvPr/>
      </p:nvGrpSpPr>
      <p:grpSpPr>
        <a:xfrm>
          <a:off x="0" y="0"/>
          <a:ext cx="0" cy="0"/>
          <a:chOff x="0" y="0"/>
          <a:chExt cx="0" cy="0"/>
        </a:xfrm>
      </p:grpSpPr>
      <p:sp>
        <p:nvSpPr>
          <p:cNvPr id="538" name="Google Shape;538;g37c5e9e52e0_0_73"/>
          <p:cNvSpPr txBox="1"/>
          <p:nvPr>
            <p:ph type="title"/>
          </p:nvPr>
        </p:nvSpPr>
        <p:spPr>
          <a:xfrm>
            <a:off x="2545000" y="-36300"/>
            <a:ext cx="4699800" cy="11880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600"/>
              <a:buFont typeface="Arial"/>
              <a:buNone/>
            </a:pPr>
            <a:r>
              <a:rPr lang="it-IT">
                <a:solidFill>
                  <a:schemeClr val="lt1"/>
                </a:solidFill>
              </a:rPr>
              <a:t>2</a:t>
            </a:r>
            <a:r>
              <a:rPr lang="it-IT">
                <a:solidFill>
                  <a:schemeClr val="lt1"/>
                </a:solidFill>
              </a:rPr>
              <a:t>. Background</a:t>
            </a:r>
            <a:endParaRPr>
              <a:solidFill>
                <a:schemeClr val="lt1"/>
              </a:solidFill>
            </a:endParaRPr>
          </a:p>
        </p:txBody>
      </p:sp>
      <p:sp>
        <p:nvSpPr>
          <p:cNvPr id="539" name="Google Shape;539;g37c5e9e52e0_0_73"/>
          <p:cNvSpPr txBox="1"/>
          <p:nvPr>
            <p:ph idx="4294967295" type="body"/>
          </p:nvPr>
        </p:nvSpPr>
        <p:spPr>
          <a:xfrm>
            <a:off x="345550" y="1284025"/>
            <a:ext cx="5346600" cy="2342100"/>
          </a:xfrm>
          <a:prstGeom prst="rect">
            <a:avLst/>
          </a:prstGeom>
          <a:noFill/>
          <a:ln>
            <a:noFill/>
          </a:ln>
        </p:spPr>
        <p:txBody>
          <a:bodyPr anchorCtr="0" anchor="t" bIns="45700" lIns="91425" spcFirstLastPara="1" rIns="91425" wrap="square" tIns="45700">
            <a:normAutofit/>
          </a:bodyPr>
          <a:lstStyle/>
          <a:p>
            <a:pPr indent="0" lvl="0" marL="0" rtl="0" algn="l">
              <a:lnSpc>
                <a:spcPct val="115000"/>
              </a:lnSpc>
              <a:spcBef>
                <a:spcPts val="0"/>
              </a:spcBef>
              <a:spcAft>
                <a:spcPts val="0"/>
              </a:spcAft>
              <a:buNone/>
            </a:pPr>
            <a:r>
              <a:rPr b="1" lang="it-IT" sz="2400"/>
              <a:t>Problem definition </a:t>
            </a:r>
            <a:endParaRPr b="1" sz="2400"/>
          </a:p>
          <a:p>
            <a:pPr indent="-355600" lvl="0" marL="457200" rtl="0" algn="l">
              <a:lnSpc>
                <a:spcPct val="115000"/>
              </a:lnSpc>
              <a:spcBef>
                <a:spcPts val="0"/>
              </a:spcBef>
              <a:spcAft>
                <a:spcPts val="0"/>
              </a:spcAft>
              <a:buSzPts val="2000"/>
              <a:buChar char="●"/>
            </a:pPr>
            <a:r>
              <a:rPr i="1" lang="it-IT" sz="2000">
                <a:latin typeface="Times New Roman"/>
                <a:ea typeface="Times New Roman"/>
                <a:cs typeface="Times New Roman"/>
                <a:sym typeface="Times New Roman"/>
              </a:rPr>
              <a:t>m</a:t>
            </a:r>
            <a:r>
              <a:rPr lang="it-IT" sz="2000">
                <a:latin typeface="Times New Roman"/>
                <a:ea typeface="Times New Roman"/>
                <a:cs typeface="Times New Roman"/>
                <a:sym typeface="Times New Roman"/>
              </a:rPr>
              <a:t> </a:t>
            </a:r>
            <a:r>
              <a:rPr lang="it-IT" sz="2000"/>
              <a:t>stocks</a:t>
            </a:r>
            <a:endParaRPr sz="2000"/>
          </a:p>
          <a:p>
            <a:pPr indent="-355600" lvl="0" marL="457200" rtl="0" algn="l">
              <a:lnSpc>
                <a:spcPct val="115000"/>
              </a:lnSpc>
              <a:spcBef>
                <a:spcPts val="0"/>
              </a:spcBef>
              <a:spcAft>
                <a:spcPts val="0"/>
              </a:spcAft>
              <a:buSzPts val="2000"/>
              <a:buChar char="●"/>
            </a:pPr>
            <a:r>
              <a:rPr b="1" lang="it-IT" sz="2000">
                <a:latin typeface="Times New Roman"/>
                <a:ea typeface="Times New Roman"/>
                <a:cs typeface="Times New Roman"/>
                <a:sym typeface="Times New Roman"/>
              </a:rPr>
              <a:t>v</a:t>
            </a:r>
            <a:r>
              <a:rPr baseline="-25000" i="1" lang="it-IT" sz="2000">
                <a:latin typeface="Times New Roman"/>
                <a:ea typeface="Times New Roman"/>
                <a:cs typeface="Times New Roman"/>
                <a:sym typeface="Times New Roman"/>
              </a:rPr>
              <a:t>t </a:t>
            </a:r>
            <a:r>
              <a:rPr i="1" lang="it-IT" sz="2000">
                <a:latin typeface="Times New Roman"/>
                <a:ea typeface="Times New Roman"/>
                <a:cs typeface="Times New Roman"/>
                <a:sym typeface="Times New Roman"/>
              </a:rPr>
              <a:t>∈ R</a:t>
            </a:r>
            <a:r>
              <a:rPr baseline="30000" i="1" lang="it-IT" sz="2000">
                <a:latin typeface="Times New Roman"/>
                <a:ea typeface="Times New Roman"/>
                <a:cs typeface="Times New Roman"/>
                <a:sym typeface="Times New Roman"/>
              </a:rPr>
              <a:t>m</a:t>
            </a:r>
            <a:r>
              <a:rPr lang="it-IT" sz="2000"/>
              <a:t>: Stock price vector</a:t>
            </a:r>
            <a:endParaRPr sz="2000"/>
          </a:p>
          <a:p>
            <a:pPr indent="-355600" lvl="0" marL="457200" rtl="0" algn="l">
              <a:lnSpc>
                <a:spcPct val="115000"/>
              </a:lnSpc>
              <a:spcBef>
                <a:spcPts val="0"/>
              </a:spcBef>
              <a:spcAft>
                <a:spcPts val="0"/>
              </a:spcAft>
              <a:buSzPts val="2000"/>
              <a:buChar char="●"/>
            </a:pPr>
            <a:r>
              <a:rPr i="1" lang="it-IT" sz="2000">
                <a:latin typeface="Times New Roman"/>
                <a:ea typeface="Times New Roman"/>
                <a:cs typeface="Times New Roman"/>
                <a:sym typeface="Times New Roman"/>
              </a:rPr>
              <a:t>b</a:t>
            </a:r>
            <a:r>
              <a:rPr baseline="-25000" i="1" lang="it-IT" sz="2000">
                <a:latin typeface="Times New Roman"/>
                <a:ea typeface="Times New Roman"/>
                <a:cs typeface="Times New Roman"/>
                <a:sym typeface="Times New Roman"/>
              </a:rPr>
              <a:t>0</a:t>
            </a:r>
            <a:r>
              <a:rPr lang="it-IT" sz="2000"/>
              <a:t>:</a:t>
            </a:r>
            <a:r>
              <a:rPr i="1" lang="it-IT" sz="2000"/>
              <a:t> </a:t>
            </a:r>
            <a:r>
              <a:rPr lang="it-IT" sz="2000"/>
              <a:t>Initial cash</a:t>
            </a:r>
            <a:endParaRPr sz="2000"/>
          </a:p>
          <a:p>
            <a:pPr indent="-355600" lvl="0" marL="457200" rtl="0" algn="l">
              <a:lnSpc>
                <a:spcPct val="115000"/>
              </a:lnSpc>
              <a:spcBef>
                <a:spcPts val="0"/>
              </a:spcBef>
              <a:spcAft>
                <a:spcPts val="0"/>
              </a:spcAft>
              <a:buSzPts val="2000"/>
              <a:buFont typeface="Times New Roman"/>
              <a:buChar char="●"/>
            </a:pPr>
            <a:r>
              <a:rPr i="1" lang="it-IT" sz="2000">
                <a:latin typeface="Times New Roman"/>
                <a:ea typeface="Times New Roman"/>
                <a:cs typeface="Times New Roman"/>
                <a:sym typeface="Times New Roman"/>
              </a:rPr>
              <a:t>p</a:t>
            </a:r>
            <a:r>
              <a:rPr baseline="-25000" i="1" lang="it-IT" sz="2000">
                <a:latin typeface="Times New Roman"/>
                <a:ea typeface="Times New Roman"/>
                <a:cs typeface="Times New Roman"/>
                <a:sym typeface="Times New Roman"/>
              </a:rPr>
              <a:t>0</a:t>
            </a:r>
            <a:r>
              <a:rPr i="1" lang="it-IT" sz="2000">
                <a:latin typeface="Times New Roman"/>
                <a:ea typeface="Times New Roman"/>
                <a:cs typeface="Times New Roman"/>
                <a:sym typeface="Times New Roman"/>
              </a:rPr>
              <a:t>=0</a:t>
            </a:r>
            <a:r>
              <a:rPr lang="it-IT" sz="2000"/>
              <a:t>: Initial portfolio value</a:t>
            </a:r>
            <a:endParaRPr sz="2000"/>
          </a:p>
          <a:p>
            <a:pPr indent="-355600" lvl="0" marL="457200" rtl="0" algn="l">
              <a:lnSpc>
                <a:spcPct val="115000"/>
              </a:lnSpc>
              <a:spcBef>
                <a:spcPts val="0"/>
              </a:spcBef>
              <a:spcAft>
                <a:spcPts val="0"/>
              </a:spcAft>
              <a:buSzPts val="2000"/>
              <a:buChar char="●"/>
            </a:pPr>
            <a:r>
              <a:rPr b="1" lang="it-IT" sz="2000">
                <a:latin typeface="Times New Roman"/>
                <a:ea typeface="Times New Roman"/>
                <a:cs typeface="Times New Roman"/>
                <a:sym typeface="Times New Roman"/>
              </a:rPr>
              <a:t>w</a:t>
            </a:r>
            <a:r>
              <a:rPr baseline="-25000" lang="it-IT" sz="2000">
                <a:latin typeface="Times New Roman"/>
                <a:ea typeface="Times New Roman"/>
                <a:cs typeface="Times New Roman"/>
                <a:sym typeface="Times New Roman"/>
              </a:rPr>
              <a:t>0</a:t>
            </a:r>
            <a:r>
              <a:rPr lang="it-IT" sz="2000">
                <a:latin typeface="Times New Roman"/>
                <a:ea typeface="Times New Roman"/>
                <a:cs typeface="Times New Roman"/>
                <a:sym typeface="Times New Roman"/>
              </a:rPr>
              <a:t>=</a:t>
            </a:r>
            <a:r>
              <a:rPr b="1" lang="it-IT" sz="2000">
                <a:latin typeface="Times New Roman"/>
                <a:ea typeface="Times New Roman"/>
                <a:cs typeface="Times New Roman"/>
                <a:sym typeface="Times New Roman"/>
              </a:rPr>
              <a:t>0 </a:t>
            </a:r>
            <a:r>
              <a:rPr i="1" lang="it-IT" sz="2000">
                <a:latin typeface="Times New Roman"/>
                <a:ea typeface="Times New Roman"/>
                <a:cs typeface="Times New Roman"/>
                <a:sym typeface="Times New Roman"/>
              </a:rPr>
              <a:t>∈ R</a:t>
            </a:r>
            <a:r>
              <a:rPr baseline="30000" i="1" lang="it-IT" sz="2000">
                <a:latin typeface="Times New Roman"/>
                <a:ea typeface="Times New Roman"/>
                <a:cs typeface="Times New Roman"/>
                <a:sym typeface="Times New Roman"/>
              </a:rPr>
              <a:t>m</a:t>
            </a:r>
            <a:r>
              <a:rPr lang="it-IT" sz="2000"/>
              <a:t>: Initial portfolio weight vector</a:t>
            </a:r>
            <a:endParaRPr sz="2000"/>
          </a:p>
        </p:txBody>
      </p:sp>
      <p:sp>
        <p:nvSpPr>
          <p:cNvPr id="540" name="Google Shape;540;g37c5e9e52e0_0_73"/>
          <p:cNvSpPr txBox="1"/>
          <p:nvPr>
            <p:ph idx="12" type="sldNum"/>
          </p:nvPr>
        </p:nvSpPr>
        <p:spPr>
          <a:xfrm>
            <a:off x="11409045" y="6333134"/>
            <a:ext cx="731700" cy="52500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it-IT"/>
              <a:t>‹#›</a:t>
            </a:fld>
            <a:endParaRPr/>
          </a:p>
        </p:txBody>
      </p:sp>
      <p:pic>
        <p:nvPicPr>
          <p:cNvPr id="541" name="Google Shape;541;g37c5e9e52e0_0_73"/>
          <p:cNvPicPr preferRelativeResize="0"/>
          <p:nvPr/>
        </p:nvPicPr>
        <p:blipFill>
          <a:blip r:embed="rId3">
            <a:alphaModFix/>
          </a:blip>
          <a:stretch>
            <a:fillRect/>
          </a:stretch>
        </p:blipFill>
        <p:spPr>
          <a:xfrm>
            <a:off x="1260775" y="3811625"/>
            <a:ext cx="9670451" cy="2837875"/>
          </a:xfrm>
          <a:prstGeom prst="rect">
            <a:avLst/>
          </a:prstGeom>
          <a:noFill/>
          <a:ln>
            <a:noFill/>
          </a:ln>
        </p:spPr>
      </p:pic>
      <p:sp>
        <p:nvSpPr>
          <p:cNvPr id="542" name="Google Shape;542;g37c5e9e52e0_0_73"/>
          <p:cNvSpPr txBox="1"/>
          <p:nvPr/>
        </p:nvSpPr>
        <p:spPr>
          <a:xfrm>
            <a:off x="6911300" y="2116575"/>
            <a:ext cx="1485000" cy="14148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None/>
            </a:pPr>
            <a:r>
              <a:rPr lang="it-IT" sz="2000">
                <a:solidFill>
                  <a:schemeClr val="dk1"/>
                </a:solidFill>
              </a:rPr>
              <a:t>Weight =</a:t>
            </a:r>
            <a:br>
              <a:rPr lang="it-IT" sz="2000">
                <a:solidFill>
                  <a:schemeClr val="dk1"/>
                </a:solidFill>
              </a:rPr>
            </a:br>
            <a:br>
              <a:rPr lang="it-IT" sz="2000">
                <a:solidFill>
                  <a:schemeClr val="dk1"/>
                </a:solidFill>
              </a:rPr>
            </a:br>
            <a:r>
              <a:rPr lang="it-IT" sz="2000">
                <a:solidFill>
                  <a:schemeClr val="dk1"/>
                </a:solidFill>
              </a:rPr>
              <a:t>=</a:t>
            </a:r>
            <a:endParaRPr sz="2000">
              <a:solidFill>
                <a:schemeClr val="dk1"/>
              </a:solidFill>
            </a:endParaRPr>
          </a:p>
        </p:txBody>
      </p:sp>
      <p:sp>
        <p:nvSpPr>
          <p:cNvPr id="543" name="Google Shape;543;g37c5e9e52e0_0_73"/>
          <p:cNvSpPr txBox="1"/>
          <p:nvPr/>
        </p:nvSpPr>
        <p:spPr>
          <a:xfrm>
            <a:off x="8322125" y="1955825"/>
            <a:ext cx="2277000" cy="922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it-IT" sz="2000">
                <a:solidFill>
                  <a:schemeClr val="dk1"/>
                </a:solidFill>
              </a:rPr>
              <a:t>Stock value</a:t>
            </a:r>
            <a:br>
              <a:rPr lang="it-IT" sz="2000">
                <a:solidFill>
                  <a:schemeClr val="dk1"/>
                </a:solidFill>
              </a:rPr>
            </a:br>
            <a:r>
              <a:rPr lang="it-IT" sz="2000">
                <a:solidFill>
                  <a:schemeClr val="dk1"/>
                </a:solidFill>
              </a:rPr>
              <a:t>Portfolio value</a:t>
            </a:r>
            <a:endParaRPr sz="2000">
              <a:solidFill>
                <a:schemeClr val="dk1"/>
              </a:solidFill>
            </a:endParaRPr>
          </a:p>
        </p:txBody>
      </p:sp>
      <p:sp>
        <p:nvSpPr>
          <p:cNvPr id="544" name="Google Shape;544;g37c5e9e52e0_0_73"/>
          <p:cNvSpPr txBox="1"/>
          <p:nvPr/>
        </p:nvSpPr>
        <p:spPr>
          <a:xfrm>
            <a:off x="8319575" y="2660659"/>
            <a:ext cx="3447600" cy="922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it-IT" sz="2000">
                <a:solidFill>
                  <a:schemeClr val="dk1"/>
                </a:solidFill>
              </a:rPr>
              <a:t>Stock price ✖ # Shares</a:t>
            </a:r>
            <a:br>
              <a:rPr lang="it-IT" sz="2000">
                <a:solidFill>
                  <a:schemeClr val="dk1"/>
                </a:solidFill>
              </a:rPr>
            </a:br>
            <a:r>
              <a:rPr lang="it-IT" sz="2000">
                <a:solidFill>
                  <a:schemeClr val="dk1"/>
                </a:solidFill>
              </a:rPr>
              <a:t>Portfolio value</a:t>
            </a:r>
            <a:endParaRPr sz="2000">
              <a:solidFill>
                <a:schemeClr val="dk1"/>
              </a:solidFill>
            </a:endParaRPr>
          </a:p>
        </p:txBody>
      </p:sp>
      <p:cxnSp>
        <p:nvCxnSpPr>
          <p:cNvPr id="545" name="Google Shape;545;g37c5e9e52e0_0_73"/>
          <p:cNvCxnSpPr/>
          <p:nvPr/>
        </p:nvCxnSpPr>
        <p:spPr>
          <a:xfrm>
            <a:off x="8439425" y="2358492"/>
            <a:ext cx="2051700" cy="0"/>
          </a:xfrm>
          <a:prstGeom prst="straightConnector1">
            <a:avLst/>
          </a:prstGeom>
          <a:noFill/>
          <a:ln cap="flat" cmpd="sng" w="9525">
            <a:solidFill>
              <a:schemeClr val="dk1"/>
            </a:solidFill>
            <a:prstDash val="solid"/>
            <a:round/>
            <a:headEnd len="med" w="med" type="none"/>
            <a:tailEnd len="med" w="med" type="none"/>
          </a:ln>
        </p:spPr>
      </p:cxnSp>
      <p:cxnSp>
        <p:nvCxnSpPr>
          <p:cNvPr id="546" name="Google Shape;546;g37c5e9e52e0_0_73"/>
          <p:cNvCxnSpPr/>
          <p:nvPr/>
        </p:nvCxnSpPr>
        <p:spPr>
          <a:xfrm>
            <a:off x="8434779" y="3068031"/>
            <a:ext cx="32172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3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4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4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4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4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4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4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1" name="Shape 551"/>
        <p:cNvGrpSpPr/>
        <p:nvPr/>
      </p:nvGrpSpPr>
      <p:grpSpPr>
        <a:xfrm>
          <a:off x="0" y="0"/>
          <a:ext cx="0" cy="0"/>
          <a:chOff x="0" y="0"/>
          <a:chExt cx="0" cy="0"/>
        </a:xfrm>
      </p:grpSpPr>
      <p:sp>
        <p:nvSpPr>
          <p:cNvPr id="552" name="Google Shape;552;g37daaf15742_0_69"/>
          <p:cNvSpPr txBox="1"/>
          <p:nvPr>
            <p:ph type="title"/>
          </p:nvPr>
        </p:nvSpPr>
        <p:spPr>
          <a:xfrm>
            <a:off x="2545000" y="-36300"/>
            <a:ext cx="6479400" cy="11880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600"/>
              <a:buFont typeface="Arial"/>
              <a:buNone/>
            </a:pPr>
            <a:r>
              <a:rPr lang="it-IT">
                <a:solidFill>
                  <a:schemeClr val="lt1"/>
                </a:solidFill>
              </a:rPr>
              <a:t>Appendix</a:t>
            </a:r>
            <a:endParaRPr>
              <a:solidFill>
                <a:schemeClr val="lt1"/>
              </a:solidFill>
            </a:endParaRPr>
          </a:p>
        </p:txBody>
      </p:sp>
      <p:sp>
        <p:nvSpPr>
          <p:cNvPr id="553" name="Google Shape;553;g37daaf15742_0_69"/>
          <p:cNvSpPr txBox="1"/>
          <p:nvPr>
            <p:ph idx="12" type="sldNum"/>
          </p:nvPr>
        </p:nvSpPr>
        <p:spPr>
          <a:xfrm>
            <a:off x="11409045" y="6333134"/>
            <a:ext cx="731700" cy="52500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it-IT"/>
              <a:t>‹#›</a:t>
            </a:fld>
            <a:endParaRPr/>
          </a:p>
        </p:txBody>
      </p:sp>
      <p:sp>
        <p:nvSpPr>
          <p:cNvPr id="554" name="Google Shape;554;g37daaf15742_0_69"/>
          <p:cNvSpPr txBox="1"/>
          <p:nvPr>
            <p:ph idx="4294967295" type="body"/>
          </p:nvPr>
        </p:nvSpPr>
        <p:spPr>
          <a:xfrm>
            <a:off x="332875" y="1151700"/>
            <a:ext cx="11719800" cy="5654100"/>
          </a:xfrm>
          <a:prstGeom prst="rect">
            <a:avLst/>
          </a:prstGeom>
          <a:noFill/>
          <a:ln>
            <a:noFill/>
          </a:ln>
        </p:spPr>
        <p:txBody>
          <a:bodyPr anchorCtr="0" anchor="t" bIns="45700" lIns="91425" spcFirstLastPara="1" rIns="91425" wrap="square" tIns="45700">
            <a:normAutofit/>
          </a:bodyPr>
          <a:lstStyle/>
          <a:p>
            <a:pPr indent="0" lvl="0" marL="0" rtl="0" algn="l">
              <a:lnSpc>
                <a:spcPct val="115000"/>
              </a:lnSpc>
              <a:spcBef>
                <a:spcPts val="0"/>
              </a:spcBef>
              <a:spcAft>
                <a:spcPts val="0"/>
              </a:spcAft>
              <a:buNone/>
            </a:pPr>
            <a:r>
              <a:rPr b="1" lang="it-IT" sz="2000"/>
              <a:t>Train/validation/test periods</a:t>
            </a:r>
            <a:endParaRPr b="1" sz="2000"/>
          </a:p>
          <a:p>
            <a:pPr indent="0" lvl="0" marL="0" rtl="0" algn="l">
              <a:lnSpc>
                <a:spcPct val="115000"/>
              </a:lnSpc>
              <a:spcBef>
                <a:spcPts val="0"/>
              </a:spcBef>
              <a:spcAft>
                <a:spcPts val="0"/>
              </a:spcAft>
              <a:buNone/>
            </a:pPr>
            <a:r>
              <a:t/>
            </a:r>
            <a:endParaRPr b="1" sz="2000"/>
          </a:p>
        </p:txBody>
      </p:sp>
      <p:pic>
        <p:nvPicPr>
          <p:cNvPr id="555" name="Google Shape;555;g37daaf15742_0_69"/>
          <p:cNvPicPr preferRelativeResize="0"/>
          <p:nvPr/>
        </p:nvPicPr>
        <p:blipFill>
          <a:blip r:embed="rId3">
            <a:alphaModFix/>
          </a:blip>
          <a:stretch>
            <a:fillRect/>
          </a:stretch>
        </p:blipFill>
        <p:spPr>
          <a:xfrm>
            <a:off x="198225" y="2083650"/>
            <a:ext cx="5897775" cy="3896473"/>
          </a:xfrm>
          <a:prstGeom prst="rect">
            <a:avLst/>
          </a:prstGeom>
          <a:noFill/>
          <a:ln>
            <a:noFill/>
          </a:ln>
        </p:spPr>
      </p:pic>
      <p:pic>
        <p:nvPicPr>
          <p:cNvPr id="556" name="Google Shape;556;g37daaf15742_0_69"/>
          <p:cNvPicPr preferRelativeResize="0"/>
          <p:nvPr/>
        </p:nvPicPr>
        <p:blipFill>
          <a:blip r:embed="rId4">
            <a:alphaModFix/>
          </a:blip>
          <a:stretch>
            <a:fillRect/>
          </a:stretch>
        </p:blipFill>
        <p:spPr>
          <a:xfrm>
            <a:off x="6325500" y="1151700"/>
            <a:ext cx="5181815" cy="56541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1" name="Shape 561"/>
        <p:cNvGrpSpPr/>
        <p:nvPr/>
      </p:nvGrpSpPr>
      <p:grpSpPr>
        <a:xfrm>
          <a:off x="0" y="0"/>
          <a:ext cx="0" cy="0"/>
          <a:chOff x="0" y="0"/>
          <a:chExt cx="0" cy="0"/>
        </a:xfrm>
      </p:grpSpPr>
      <p:sp>
        <p:nvSpPr>
          <p:cNvPr id="562" name="Google Shape;562;g37d7ff17f10_0_142"/>
          <p:cNvSpPr txBox="1"/>
          <p:nvPr>
            <p:ph type="title"/>
          </p:nvPr>
        </p:nvSpPr>
        <p:spPr>
          <a:xfrm>
            <a:off x="2545000" y="-36300"/>
            <a:ext cx="6479400" cy="11880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600"/>
              <a:buFont typeface="Arial"/>
              <a:buNone/>
            </a:pPr>
            <a:r>
              <a:rPr lang="it-IT">
                <a:solidFill>
                  <a:schemeClr val="lt1"/>
                </a:solidFill>
              </a:rPr>
              <a:t>Appendix</a:t>
            </a:r>
            <a:endParaRPr>
              <a:solidFill>
                <a:schemeClr val="lt1"/>
              </a:solidFill>
            </a:endParaRPr>
          </a:p>
        </p:txBody>
      </p:sp>
      <p:sp>
        <p:nvSpPr>
          <p:cNvPr id="563" name="Google Shape;563;g37d7ff17f10_0_142"/>
          <p:cNvSpPr txBox="1"/>
          <p:nvPr>
            <p:ph idx="12" type="sldNum"/>
          </p:nvPr>
        </p:nvSpPr>
        <p:spPr>
          <a:xfrm>
            <a:off x="11409045" y="6333134"/>
            <a:ext cx="731700" cy="52500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it-IT"/>
              <a:t>‹#›</a:t>
            </a:fld>
            <a:endParaRPr/>
          </a:p>
        </p:txBody>
      </p:sp>
      <p:sp>
        <p:nvSpPr>
          <p:cNvPr id="564" name="Google Shape;564;g37d7ff17f10_0_142"/>
          <p:cNvSpPr txBox="1"/>
          <p:nvPr>
            <p:ph idx="4294967295" type="body"/>
          </p:nvPr>
        </p:nvSpPr>
        <p:spPr>
          <a:xfrm>
            <a:off x="345550" y="1284025"/>
            <a:ext cx="5070300" cy="4446900"/>
          </a:xfrm>
          <a:prstGeom prst="rect">
            <a:avLst/>
          </a:prstGeom>
          <a:noFill/>
          <a:ln>
            <a:noFill/>
          </a:ln>
        </p:spPr>
        <p:txBody>
          <a:bodyPr anchorCtr="0" anchor="t" bIns="45700" lIns="91425" spcFirstLastPara="1" rIns="91425" wrap="square" tIns="45700">
            <a:normAutofit/>
          </a:bodyPr>
          <a:lstStyle/>
          <a:p>
            <a:pPr indent="0" lvl="0" marL="0" rtl="0" algn="l">
              <a:lnSpc>
                <a:spcPct val="115000"/>
              </a:lnSpc>
              <a:spcBef>
                <a:spcPts val="0"/>
              </a:spcBef>
              <a:spcAft>
                <a:spcPts val="0"/>
              </a:spcAft>
              <a:buNone/>
            </a:pPr>
            <a:r>
              <a:rPr b="1" lang="it-IT" sz="2000"/>
              <a:t>Trading metrics</a:t>
            </a:r>
            <a:endParaRPr b="1" sz="2000"/>
          </a:p>
          <a:p>
            <a:pPr indent="-355600" lvl="0" marL="457200" rtl="0" algn="l">
              <a:lnSpc>
                <a:spcPct val="115000"/>
              </a:lnSpc>
              <a:spcBef>
                <a:spcPts val="0"/>
              </a:spcBef>
              <a:spcAft>
                <a:spcPts val="0"/>
              </a:spcAft>
              <a:buSzPts val="2000"/>
              <a:buChar char="●"/>
            </a:pPr>
            <a:r>
              <a:rPr lang="it-IT" sz="2000"/>
              <a:t>Off-policy models (DDPG, TD3) generated more trades than on-policy ones (A2C, PPO)</a:t>
            </a:r>
            <a:endParaRPr sz="2000"/>
          </a:p>
          <a:p>
            <a:pPr indent="-355600" lvl="0" marL="457200" rtl="0" algn="l">
              <a:lnSpc>
                <a:spcPct val="100000"/>
              </a:lnSpc>
              <a:spcBef>
                <a:spcPts val="0"/>
              </a:spcBef>
              <a:spcAft>
                <a:spcPts val="0"/>
              </a:spcAft>
              <a:buSzPts val="2000"/>
              <a:buChar char="●"/>
            </a:pPr>
            <a:r>
              <a:rPr lang="it-IT" sz="2000"/>
              <a:t>🇺🇸 US &amp; 🇯🇵 JP</a:t>
            </a:r>
            <a:br>
              <a:rPr lang="it-IT" sz="2000"/>
            </a:br>
            <a:r>
              <a:rPr lang="it-IT" sz="2000"/>
              <a:t>PPO had highest ending asset &amp; Sharpe ratio, and lowest drawdown</a:t>
            </a:r>
            <a:endParaRPr sz="2000"/>
          </a:p>
          <a:p>
            <a:pPr indent="-355600" lvl="0" marL="457200" rtl="0" algn="l">
              <a:lnSpc>
                <a:spcPct val="115000"/>
              </a:lnSpc>
              <a:spcBef>
                <a:spcPts val="0"/>
              </a:spcBef>
              <a:spcAft>
                <a:spcPts val="0"/>
              </a:spcAft>
              <a:buSzPts val="2000"/>
              <a:buChar char="●"/>
            </a:pPr>
            <a:r>
              <a:rPr lang="it-IT" sz="1600"/>
              <a:t>🇻🇳</a:t>
            </a:r>
            <a:r>
              <a:rPr lang="it-IT" sz="2000"/>
              <a:t> VN</a:t>
            </a:r>
            <a:br>
              <a:rPr lang="it-IT" sz="2000"/>
            </a:br>
            <a:r>
              <a:rPr lang="it-IT" sz="2000"/>
              <a:t>A2C was the best model</a:t>
            </a:r>
            <a:endParaRPr b="1" sz="2000"/>
          </a:p>
        </p:txBody>
      </p:sp>
      <p:pic>
        <p:nvPicPr>
          <p:cNvPr id="565" name="Google Shape;565;g37d7ff17f10_0_142"/>
          <p:cNvPicPr preferRelativeResize="0"/>
          <p:nvPr/>
        </p:nvPicPr>
        <p:blipFill>
          <a:blip r:embed="rId3">
            <a:alphaModFix/>
          </a:blip>
          <a:stretch>
            <a:fillRect/>
          </a:stretch>
        </p:blipFill>
        <p:spPr>
          <a:xfrm>
            <a:off x="6001650" y="1284025"/>
            <a:ext cx="5668669" cy="5401498"/>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g34134636cba_0_8"/>
          <p:cNvSpPr txBox="1"/>
          <p:nvPr>
            <p:ph type="title"/>
          </p:nvPr>
        </p:nvSpPr>
        <p:spPr>
          <a:xfrm>
            <a:off x="2545000" y="-36300"/>
            <a:ext cx="4699800" cy="11880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600"/>
              <a:buFont typeface="Arial"/>
              <a:buNone/>
            </a:pPr>
            <a:r>
              <a:rPr lang="it-IT">
                <a:solidFill>
                  <a:schemeClr val="lt1"/>
                </a:solidFill>
              </a:rPr>
              <a:t>1. Motivation</a:t>
            </a:r>
            <a:endParaRPr>
              <a:solidFill>
                <a:schemeClr val="lt1"/>
              </a:solidFill>
            </a:endParaRPr>
          </a:p>
        </p:txBody>
      </p:sp>
      <p:sp>
        <p:nvSpPr>
          <p:cNvPr id="122" name="Google Shape;122;g34134636cba_0_8"/>
          <p:cNvSpPr txBox="1"/>
          <p:nvPr>
            <p:ph idx="4294967295" type="body"/>
          </p:nvPr>
        </p:nvSpPr>
        <p:spPr>
          <a:xfrm>
            <a:off x="345550" y="1284025"/>
            <a:ext cx="9546300" cy="928800"/>
          </a:xfrm>
          <a:prstGeom prst="rect">
            <a:avLst/>
          </a:prstGeom>
          <a:noFill/>
          <a:ln>
            <a:noFill/>
          </a:ln>
        </p:spPr>
        <p:txBody>
          <a:bodyPr anchorCtr="0" anchor="t" bIns="45700" lIns="91425" spcFirstLastPara="1" rIns="91425" wrap="square" tIns="45700">
            <a:normAutofit/>
          </a:bodyPr>
          <a:lstStyle/>
          <a:p>
            <a:pPr indent="0" lvl="0" marL="0" rtl="0" algn="l">
              <a:lnSpc>
                <a:spcPct val="115000"/>
              </a:lnSpc>
              <a:spcBef>
                <a:spcPts val="0"/>
              </a:spcBef>
              <a:spcAft>
                <a:spcPts val="0"/>
              </a:spcAft>
              <a:buNone/>
            </a:pPr>
            <a:r>
              <a:rPr b="1" lang="it-IT" sz="2400"/>
              <a:t>Portfolio management</a:t>
            </a:r>
            <a:endParaRPr b="1" sz="2400"/>
          </a:p>
          <a:p>
            <a:pPr indent="0" lvl="0" marL="0" rtl="0" algn="l">
              <a:lnSpc>
                <a:spcPct val="115000"/>
              </a:lnSpc>
              <a:spcBef>
                <a:spcPts val="0"/>
              </a:spcBef>
              <a:spcAft>
                <a:spcPts val="0"/>
              </a:spcAft>
              <a:buNone/>
            </a:pPr>
            <a:r>
              <a:rPr lang="it-IT" sz="2000"/>
              <a:t>“A process of continuously allocating capital across multiple assets”</a:t>
            </a:r>
            <a:endParaRPr sz="2000"/>
          </a:p>
        </p:txBody>
      </p:sp>
      <p:sp>
        <p:nvSpPr>
          <p:cNvPr id="123" name="Google Shape;123;g34134636cba_0_8"/>
          <p:cNvSpPr txBox="1"/>
          <p:nvPr>
            <p:ph idx="12" type="sldNum"/>
          </p:nvPr>
        </p:nvSpPr>
        <p:spPr>
          <a:xfrm>
            <a:off x="11409045" y="6333134"/>
            <a:ext cx="731700" cy="52500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it-IT"/>
              <a:t>‹#›</a:t>
            </a:fld>
            <a:endParaRPr/>
          </a:p>
        </p:txBody>
      </p:sp>
      <p:grpSp>
        <p:nvGrpSpPr>
          <p:cNvPr id="124" name="Google Shape;124;g34134636cba_0_8"/>
          <p:cNvGrpSpPr/>
          <p:nvPr/>
        </p:nvGrpSpPr>
        <p:grpSpPr>
          <a:xfrm>
            <a:off x="480525" y="2354950"/>
            <a:ext cx="10885475" cy="2213800"/>
            <a:chOff x="480525" y="2354950"/>
            <a:chExt cx="10885475" cy="2213800"/>
          </a:xfrm>
        </p:grpSpPr>
        <p:sp>
          <p:nvSpPr>
            <p:cNvPr id="125" name="Google Shape;125;g34134636cba_0_8"/>
            <p:cNvSpPr/>
            <p:nvPr/>
          </p:nvSpPr>
          <p:spPr>
            <a:xfrm>
              <a:off x="480525" y="2354950"/>
              <a:ext cx="1350000" cy="648000"/>
            </a:xfrm>
            <a:prstGeom prst="roundRect">
              <a:avLst>
                <a:gd fmla="val 16667" name="adj"/>
              </a:avLst>
            </a:prstGeom>
            <a:solidFill>
              <a:srgbClr val="93C47D"/>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t-IT"/>
                <a:t>Econometric models</a:t>
              </a:r>
              <a:endParaRPr/>
            </a:p>
          </p:txBody>
        </p:sp>
        <p:sp>
          <p:nvSpPr>
            <p:cNvPr id="126" name="Google Shape;126;g34134636cba_0_8"/>
            <p:cNvSpPr/>
            <p:nvPr/>
          </p:nvSpPr>
          <p:spPr>
            <a:xfrm>
              <a:off x="480525" y="3334800"/>
              <a:ext cx="1350000" cy="648000"/>
            </a:xfrm>
            <a:prstGeom prst="roundRect">
              <a:avLst>
                <a:gd fmla="val 16667" name="adj"/>
              </a:avLst>
            </a:prstGeom>
            <a:solidFill>
              <a:srgbClr val="93C47D"/>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t-IT"/>
                <a:t>Q</a:t>
              </a:r>
              <a:r>
                <a:rPr lang="it-IT"/>
                <a:t>uantitative strategies</a:t>
              </a:r>
              <a:endParaRPr/>
            </a:p>
          </p:txBody>
        </p:sp>
        <p:sp>
          <p:nvSpPr>
            <p:cNvPr id="127" name="Google Shape;127;g34134636cba_0_8"/>
            <p:cNvSpPr/>
            <p:nvPr/>
          </p:nvSpPr>
          <p:spPr>
            <a:xfrm>
              <a:off x="3847600" y="2354950"/>
              <a:ext cx="1350000" cy="648000"/>
            </a:xfrm>
            <a:prstGeom prst="roundRect">
              <a:avLst>
                <a:gd fmla="val 16667" name="adj"/>
              </a:avLst>
            </a:prstGeom>
            <a:solidFill>
              <a:srgbClr val="93C47D"/>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t-IT">
                  <a:solidFill>
                    <a:schemeClr val="dk1"/>
                  </a:solidFill>
                </a:rPr>
                <a:t>Subjective judgments</a:t>
              </a:r>
              <a:endParaRPr/>
            </a:p>
          </p:txBody>
        </p:sp>
        <p:sp>
          <p:nvSpPr>
            <p:cNvPr id="128" name="Google Shape;128;g34134636cba_0_8"/>
            <p:cNvSpPr/>
            <p:nvPr/>
          </p:nvSpPr>
          <p:spPr>
            <a:xfrm>
              <a:off x="2084788" y="2475725"/>
              <a:ext cx="1387800" cy="1387800"/>
            </a:xfrm>
            <a:prstGeom prst="ellipse">
              <a:avLst/>
            </a:prstGeom>
            <a:solidFill>
              <a:srgbClr val="FFD96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t-IT"/>
                <a:t>Trading decisions</a:t>
              </a:r>
              <a:endParaRPr/>
            </a:p>
          </p:txBody>
        </p:sp>
        <p:sp>
          <p:nvSpPr>
            <p:cNvPr id="129" name="Google Shape;129;g34134636cba_0_8"/>
            <p:cNvSpPr/>
            <p:nvPr/>
          </p:nvSpPr>
          <p:spPr>
            <a:xfrm>
              <a:off x="3847600" y="3335550"/>
              <a:ext cx="1350000" cy="648000"/>
            </a:xfrm>
            <a:prstGeom prst="roundRect">
              <a:avLst>
                <a:gd fmla="val 16667" name="adj"/>
              </a:avLst>
            </a:prstGeom>
            <a:solidFill>
              <a:srgbClr val="93C47D"/>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t-IT"/>
                <a:t>News</a:t>
              </a:r>
              <a:endParaRPr/>
            </a:p>
          </p:txBody>
        </p:sp>
        <p:cxnSp>
          <p:nvCxnSpPr>
            <p:cNvPr id="130" name="Google Shape;130;g34134636cba_0_8"/>
            <p:cNvCxnSpPr>
              <a:stCxn id="125" idx="3"/>
              <a:endCxn id="128" idx="1"/>
            </p:cNvCxnSpPr>
            <p:nvPr/>
          </p:nvCxnSpPr>
          <p:spPr>
            <a:xfrm>
              <a:off x="1830525" y="2678950"/>
              <a:ext cx="457500" cy="0"/>
            </a:xfrm>
            <a:prstGeom prst="straightConnector1">
              <a:avLst/>
            </a:prstGeom>
            <a:noFill/>
            <a:ln cap="flat" cmpd="sng" w="9525">
              <a:solidFill>
                <a:schemeClr val="dk1"/>
              </a:solidFill>
              <a:prstDash val="solid"/>
              <a:round/>
              <a:headEnd len="med" w="med" type="none"/>
              <a:tailEnd len="med" w="med" type="triangle"/>
            </a:ln>
          </p:spPr>
        </p:cxnSp>
        <p:cxnSp>
          <p:nvCxnSpPr>
            <p:cNvPr id="131" name="Google Shape;131;g34134636cba_0_8"/>
            <p:cNvCxnSpPr>
              <a:stCxn id="126" idx="3"/>
              <a:endCxn id="128" idx="3"/>
            </p:cNvCxnSpPr>
            <p:nvPr/>
          </p:nvCxnSpPr>
          <p:spPr>
            <a:xfrm>
              <a:off x="1830525" y="3658800"/>
              <a:ext cx="457500" cy="1500"/>
            </a:xfrm>
            <a:prstGeom prst="straightConnector1">
              <a:avLst/>
            </a:prstGeom>
            <a:noFill/>
            <a:ln cap="flat" cmpd="sng" w="9525">
              <a:solidFill>
                <a:schemeClr val="dk1"/>
              </a:solidFill>
              <a:prstDash val="solid"/>
              <a:round/>
              <a:headEnd len="med" w="med" type="none"/>
              <a:tailEnd len="med" w="med" type="triangle"/>
            </a:ln>
          </p:spPr>
        </p:cxnSp>
        <p:cxnSp>
          <p:nvCxnSpPr>
            <p:cNvPr id="132" name="Google Shape;132;g34134636cba_0_8"/>
            <p:cNvCxnSpPr>
              <a:stCxn id="127" idx="1"/>
              <a:endCxn id="128" idx="7"/>
            </p:cNvCxnSpPr>
            <p:nvPr/>
          </p:nvCxnSpPr>
          <p:spPr>
            <a:xfrm rot="10800000">
              <a:off x="3269200" y="2678950"/>
              <a:ext cx="578400" cy="0"/>
            </a:xfrm>
            <a:prstGeom prst="straightConnector1">
              <a:avLst/>
            </a:prstGeom>
            <a:noFill/>
            <a:ln cap="flat" cmpd="sng" w="9525">
              <a:solidFill>
                <a:schemeClr val="dk1"/>
              </a:solidFill>
              <a:prstDash val="solid"/>
              <a:round/>
              <a:headEnd len="med" w="med" type="none"/>
              <a:tailEnd len="med" w="med" type="triangle"/>
            </a:ln>
          </p:spPr>
        </p:cxnSp>
        <p:cxnSp>
          <p:nvCxnSpPr>
            <p:cNvPr id="133" name="Google Shape;133;g34134636cba_0_8"/>
            <p:cNvCxnSpPr>
              <a:stCxn id="129" idx="1"/>
              <a:endCxn id="128" idx="5"/>
            </p:cNvCxnSpPr>
            <p:nvPr/>
          </p:nvCxnSpPr>
          <p:spPr>
            <a:xfrm flipH="1">
              <a:off x="3269200" y="3659550"/>
              <a:ext cx="578400" cy="600"/>
            </a:xfrm>
            <a:prstGeom prst="straightConnector1">
              <a:avLst/>
            </a:prstGeom>
            <a:noFill/>
            <a:ln cap="flat" cmpd="sng" w="9525">
              <a:solidFill>
                <a:schemeClr val="dk1"/>
              </a:solidFill>
              <a:prstDash val="solid"/>
              <a:round/>
              <a:headEnd len="med" w="med" type="none"/>
              <a:tailEnd len="med" w="med" type="triangle"/>
            </a:ln>
          </p:spPr>
        </p:cxnSp>
        <p:sp>
          <p:nvSpPr>
            <p:cNvPr id="134" name="Google Shape;134;g34134636cba_0_8"/>
            <p:cNvSpPr txBox="1"/>
            <p:nvPr/>
          </p:nvSpPr>
          <p:spPr>
            <a:xfrm>
              <a:off x="1527700" y="4158350"/>
              <a:ext cx="2502000" cy="41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it-IT" sz="2000">
                  <a:solidFill>
                    <a:schemeClr val="dk1"/>
                  </a:solidFill>
                </a:rPr>
                <a:t>Traditional method</a:t>
              </a:r>
              <a:endParaRPr b="1" sz="2000">
                <a:solidFill>
                  <a:schemeClr val="dk1"/>
                </a:solidFill>
              </a:endParaRPr>
            </a:p>
          </p:txBody>
        </p:sp>
        <p:sp>
          <p:nvSpPr>
            <p:cNvPr id="135" name="Google Shape;135;g34134636cba_0_8"/>
            <p:cNvSpPr txBox="1"/>
            <p:nvPr/>
          </p:nvSpPr>
          <p:spPr>
            <a:xfrm>
              <a:off x="7381100" y="2461625"/>
              <a:ext cx="3984900" cy="1554600"/>
            </a:xfrm>
            <a:prstGeom prst="rect">
              <a:avLst/>
            </a:prstGeom>
            <a:noFill/>
            <a:ln>
              <a:noFill/>
            </a:ln>
          </p:spPr>
          <p:txBody>
            <a:bodyPr anchorCtr="0" anchor="t" bIns="91425" lIns="91425" spcFirstLastPara="1" rIns="91425" wrap="square" tIns="91425">
              <a:spAutoFit/>
            </a:bodyPr>
            <a:lstStyle/>
            <a:p>
              <a:pPr indent="-355600" lvl="0" marL="457200" rtl="0" algn="l">
                <a:lnSpc>
                  <a:spcPct val="115000"/>
                </a:lnSpc>
                <a:spcBef>
                  <a:spcPts val="0"/>
                </a:spcBef>
                <a:spcAft>
                  <a:spcPts val="0"/>
                </a:spcAft>
                <a:buSzPts val="2000"/>
                <a:buChar char="●"/>
              </a:pPr>
              <a:r>
                <a:rPr lang="it-IT" sz="2000"/>
                <a:t>C</a:t>
              </a:r>
              <a:r>
                <a:rPr lang="it-IT" sz="2000"/>
                <a:t>omplex market dynamics</a:t>
              </a:r>
              <a:endParaRPr sz="2000"/>
            </a:p>
            <a:p>
              <a:pPr indent="-355600" lvl="0" marL="457200" rtl="0" algn="l">
                <a:lnSpc>
                  <a:spcPct val="115000"/>
                </a:lnSpc>
                <a:spcBef>
                  <a:spcPts val="0"/>
                </a:spcBef>
                <a:spcAft>
                  <a:spcPts val="0"/>
                </a:spcAft>
                <a:buSzPts val="2000"/>
                <a:buChar char="●"/>
              </a:pPr>
              <a:r>
                <a:rPr lang="it-IT" sz="2000"/>
                <a:t>Structural changes</a:t>
              </a:r>
              <a:endParaRPr sz="2000"/>
            </a:p>
            <a:p>
              <a:pPr indent="-355600" lvl="0" marL="457200" rtl="0" algn="l">
                <a:lnSpc>
                  <a:spcPct val="115000"/>
                </a:lnSpc>
                <a:spcBef>
                  <a:spcPts val="0"/>
                </a:spcBef>
                <a:spcAft>
                  <a:spcPts val="0"/>
                </a:spcAft>
                <a:buSzPts val="2000"/>
                <a:buChar char="●"/>
              </a:pPr>
              <a:r>
                <a:rPr lang="it-IT" sz="2000"/>
                <a:t>Non-linear relationships among financial assets</a:t>
              </a:r>
              <a:endParaRPr sz="2000"/>
            </a:p>
          </p:txBody>
        </p:sp>
        <p:sp>
          <p:nvSpPr>
            <p:cNvPr id="136" name="Google Shape;136;g34134636cba_0_8"/>
            <p:cNvSpPr txBox="1"/>
            <p:nvPr/>
          </p:nvSpPr>
          <p:spPr>
            <a:xfrm>
              <a:off x="8568650" y="4158350"/>
              <a:ext cx="1609800" cy="41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it-IT" sz="2000">
                  <a:solidFill>
                    <a:schemeClr val="dk1"/>
                  </a:solidFill>
                </a:rPr>
                <a:t>Challenges</a:t>
              </a:r>
              <a:endParaRPr b="1" sz="2000">
                <a:solidFill>
                  <a:schemeClr val="dk1"/>
                </a:solidFill>
              </a:endParaRPr>
            </a:p>
          </p:txBody>
        </p:sp>
        <p:sp>
          <p:nvSpPr>
            <p:cNvPr id="137" name="Google Shape;137;g34134636cba_0_8"/>
            <p:cNvSpPr/>
            <p:nvPr/>
          </p:nvSpPr>
          <p:spPr>
            <a:xfrm>
              <a:off x="6042000" y="2870225"/>
              <a:ext cx="864000" cy="598800"/>
            </a:xfrm>
            <a:prstGeom prst="rightArrow">
              <a:avLst>
                <a:gd fmla="val 50000" name="adj1"/>
                <a:gd fmla="val 50000" name="adj2"/>
              </a:avLst>
            </a:prstGeom>
            <a:solidFill>
              <a:srgbClr val="1155CC"/>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138" name="Google Shape;138;g34134636cba_0_8"/>
          <p:cNvSpPr txBox="1"/>
          <p:nvPr>
            <p:ph idx="4294967295" type="body"/>
          </p:nvPr>
        </p:nvSpPr>
        <p:spPr>
          <a:xfrm>
            <a:off x="345550" y="5003950"/>
            <a:ext cx="6126000" cy="1469700"/>
          </a:xfrm>
          <a:prstGeom prst="rect">
            <a:avLst/>
          </a:prstGeom>
          <a:noFill/>
          <a:ln>
            <a:noFill/>
          </a:ln>
        </p:spPr>
        <p:txBody>
          <a:bodyPr anchorCtr="0" anchor="t" bIns="45700" lIns="91425" spcFirstLastPara="1" rIns="91425" wrap="square" tIns="45700">
            <a:normAutofit/>
          </a:bodyPr>
          <a:lstStyle/>
          <a:p>
            <a:pPr indent="0" lvl="0" marL="0" rtl="0" algn="l">
              <a:lnSpc>
                <a:spcPct val="115000"/>
              </a:lnSpc>
              <a:spcBef>
                <a:spcPts val="0"/>
              </a:spcBef>
              <a:spcAft>
                <a:spcPts val="0"/>
              </a:spcAft>
              <a:buNone/>
            </a:pPr>
            <a:r>
              <a:rPr b="1" lang="it-IT" sz="2400"/>
              <a:t>➡ Reinforcement Learning (RL)</a:t>
            </a:r>
            <a:endParaRPr b="1" sz="2400"/>
          </a:p>
          <a:p>
            <a:pPr indent="-355600" lvl="0" marL="457200" rtl="0" algn="l">
              <a:lnSpc>
                <a:spcPct val="115000"/>
              </a:lnSpc>
              <a:spcBef>
                <a:spcPts val="0"/>
              </a:spcBef>
              <a:spcAft>
                <a:spcPts val="0"/>
              </a:spcAft>
              <a:buSzPts val="2000"/>
              <a:buChar char="●"/>
            </a:pPr>
            <a:r>
              <a:rPr lang="it-IT" sz="2000"/>
              <a:t>L</a:t>
            </a:r>
            <a:r>
              <a:rPr lang="it-IT" sz="2000"/>
              <a:t>earns through interaction with an environment</a:t>
            </a:r>
            <a:endParaRPr sz="2000"/>
          </a:p>
          <a:p>
            <a:pPr indent="-355600" lvl="0" marL="457200" rtl="0" algn="l">
              <a:lnSpc>
                <a:spcPct val="115000"/>
              </a:lnSpc>
              <a:spcBef>
                <a:spcPts val="0"/>
              </a:spcBef>
              <a:spcAft>
                <a:spcPts val="0"/>
              </a:spcAft>
              <a:buSzPts val="2000"/>
              <a:buChar char="●"/>
            </a:pPr>
            <a:r>
              <a:rPr lang="it-IT" sz="2000"/>
              <a:t>Yields actions as outputs</a:t>
            </a:r>
            <a:endParaRPr sz="2000"/>
          </a:p>
        </p:txBody>
      </p:sp>
      <p:sp>
        <p:nvSpPr>
          <p:cNvPr id="139" name="Google Shape;139;g34134636cba_0_8"/>
          <p:cNvSpPr txBox="1"/>
          <p:nvPr/>
        </p:nvSpPr>
        <p:spPr>
          <a:xfrm>
            <a:off x="7788900" y="5187550"/>
            <a:ext cx="3151500" cy="846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it-IT" sz="2000">
                <a:solidFill>
                  <a:schemeClr val="dk1"/>
                </a:solidFill>
              </a:rPr>
              <a:t>Fundamentally well-suited to this problem</a:t>
            </a:r>
            <a:endParaRPr sz="2000"/>
          </a:p>
        </p:txBody>
      </p:sp>
      <p:sp>
        <p:nvSpPr>
          <p:cNvPr id="140" name="Google Shape;140;g34134636cba_0_8"/>
          <p:cNvSpPr/>
          <p:nvPr/>
        </p:nvSpPr>
        <p:spPr>
          <a:xfrm>
            <a:off x="6676275" y="5311450"/>
            <a:ext cx="864000" cy="598800"/>
          </a:xfrm>
          <a:prstGeom prst="rightArrow">
            <a:avLst>
              <a:gd fmla="val 50000" name="adj1"/>
              <a:gd fmla="val 50000" name="adj2"/>
            </a:avLst>
          </a:prstGeom>
          <a:solidFill>
            <a:srgbClr val="1155CC"/>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transition spd="med">
    <p:fade/>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4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3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g37c5e9e52e0_0_0"/>
          <p:cNvSpPr txBox="1"/>
          <p:nvPr>
            <p:ph type="title"/>
          </p:nvPr>
        </p:nvSpPr>
        <p:spPr>
          <a:xfrm>
            <a:off x="2545000" y="-36300"/>
            <a:ext cx="4699800" cy="11880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600"/>
              <a:buFont typeface="Arial"/>
              <a:buNone/>
            </a:pPr>
            <a:r>
              <a:rPr lang="it-IT">
                <a:solidFill>
                  <a:schemeClr val="lt1"/>
                </a:solidFill>
              </a:rPr>
              <a:t>1. Motivation</a:t>
            </a:r>
            <a:endParaRPr>
              <a:solidFill>
                <a:schemeClr val="lt1"/>
              </a:solidFill>
            </a:endParaRPr>
          </a:p>
        </p:txBody>
      </p:sp>
      <p:sp>
        <p:nvSpPr>
          <p:cNvPr id="147" name="Google Shape;147;g37c5e9e52e0_0_0"/>
          <p:cNvSpPr txBox="1"/>
          <p:nvPr>
            <p:ph idx="4294967295" type="body"/>
          </p:nvPr>
        </p:nvSpPr>
        <p:spPr>
          <a:xfrm>
            <a:off x="345550" y="1284025"/>
            <a:ext cx="9546300" cy="898200"/>
          </a:xfrm>
          <a:prstGeom prst="rect">
            <a:avLst/>
          </a:prstGeom>
          <a:noFill/>
          <a:ln>
            <a:noFill/>
          </a:ln>
        </p:spPr>
        <p:txBody>
          <a:bodyPr anchorCtr="0" anchor="t" bIns="45700" lIns="91425" spcFirstLastPara="1" rIns="91425" wrap="square" tIns="45700">
            <a:normAutofit/>
          </a:bodyPr>
          <a:lstStyle/>
          <a:p>
            <a:pPr indent="0" lvl="0" marL="0" rtl="0" algn="l">
              <a:lnSpc>
                <a:spcPct val="115000"/>
              </a:lnSpc>
              <a:spcBef>
                <a:spcPts val="0"/>
              </a:spcBef>
              <a:spcAft>
                <a:spcPts val="0"/>
              </a:spcAft>
              <a:buNone/>
            </a:pPr>
            <a:r>
              <a:rPr b="1" lang="it-IT" sz="2616"/>
              <a:t>Thesis’ goal</a:t>
            </a:r>
            <a:endParaRPr b="1" sz="2616"/>
          </a:p>
          <a:p>
            <a:pPr indent="0" lvl="0" marL="0" rtl="0" algn="l">
              <a:lnSpc>
                <a:spcPct val="115000"/>
              </a:lnSpc>
              <a:spcBef>
                <a:spcPts val="0"/>
              </a:spcBef>
              <a:spcAft>
                <a:spcPts val="0"/>
              </a:spcAft>
              <a:buNone/>
            </a:pPr>
            <a:r>
              <a:rPr lang="it-IT" sz="2191"/>
              <a:t>B</a:t>
            </a:r>
            <a:r>
              <a:rPr lang="it-IT" sz="2191"/>
              <a:t>ridge current developments in RL with practical financial applications</a:t>
            </a:r>
            <a:endParaRPr sz="2191"/>
          </a:p>
        </p:txBody>
      </p:sp>
      <p:sp>
        <p:nvSpPr>
          <p:cNvPr id="148" name="Google Shape;148;g37c5e9e52e0_0_0"/>
          <p:cNvSpPr txBox="1"/>
          <p:nvPr>
            <p:ph idx="12" type="sldNum"/>
          </p:nvPr>
        </p:nvSpPr>
        <p:spPr>
          <a:xfrm>
            <a:off x="11409045" y="6333134"/>
            <a:ext cx="731700" cy="52500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it-IT"/>
              <a:t>‹#›</a:t>
            </a:fld>
            <a:endParaRPr/>
          </a:p>
        </p:txBody>
      </p:sp>
      <p:grpSp>
        <p:nvGrpSpPr>
          <p:cNvPr id="149" name="Google Shape;149;g37c5e9e52e0_0_0"/>
          <p:cNvGrpSpPr/>
          <p:nvPr/>
        </p:nvGrpSpPr>
        <p:grpSpPr>
          <a:xfrm>
            <a:off x="777525" y="2289375"/>
            <a:ext cx="10757650" cy="2651100"/>
            <a:chOff x="777525" y="2289375"/>
            <a:chExt cx="10757650" cy="2651100"/>
          </a:xfrm>
        </p:grpSpPr>
        <p:sp>
          <p:nvSpPr>
            <p:cNvPr id="150" name="Google Shape;150;g37c5e9e52e0_0_0"/>
            <p:cNvSpPr/>
            <p:nvPr/>
          </p:nvSpPr>
          <p:spPr>
            <a:xfrm>
              <a:off x="777525" y="2289375"/>
              <a:ext cx="4438200" cy="2651100"/>
            </a:xfrm>
            <a:prstGeom prst="roundRect">
              <a:avLst>
                <a:gd fmla="val 7090" name="adj"/>
              </a:avLst>
            </a:prstGeom>
            <a:solidFill>
              <a:srgbClr val="FFD966"/>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it-IT" sz="2000"/>
                <a:t>Models</a:t>
              </a:r>
              <a:endParaRPr sz="2000"/>
            </a:p>
          </p:txBody>
        </p:sp>
        <p:sp>
          <p:nvSpPr>
            <p:cNvPr id="151" name="Google Shape;151;g37c5e9e52e0_0_0"/>
            <p:cNvSpPr/>
            <p:nvPr/>
          </p:nvSpPr>
          <p:spPr>
            <a:xfrm>
              <a:off x="922725" y="2873500"/>
              <a:ext cx="4147800" cy="339900"/>
            </a:xfrm>
            <a:prstGeom prst="rect">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t-IT" sz="1600"/>
                <a:t>Advantage Actor-Critic (A2C)</a:t>
              </a:r>
              <a:endParaRPr sz="1600"/>
            </a:p>
          </p:txBody>
        </p:sp>
        <p:sp>
          <p:nvSpPr>
            <p:cNvPr id="152" name="Google Shape;152;g37c5e9e52e0_0_0"/>
            <p:cNvSpPr/>
            <p:nvPr/>
          </p:nvSpPr>
          <p:spPr>
            <a:xfrm>
              <a:off x="922725" y="3389792"/>
              <a:ext cx="4147800" cy="339900"/>
            </a:xfrm>
            <a:prstGeom prst="rect">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t-IT" sz="1600"/>
                <a:t>Proximal Policy Optimization (PPO)</a:t>
              </a:r>
              <a:endParaRPr sz="1600"/>
            </a:p>
          </p:txBody>
        </p:sp>
        <p:sp>
          <p:nvSpPr>
            <p:cNvPr id="153" name="Google Shape;153;g37c5e9e52e0_0_0"/>
            <p:cNvSpPr/>
            <p:nvPr/>
          </p:nvSpPr>
          <p:spPr>
            <a:xfrm>
              <a:off x="922725" y="3906108"/>
              <a:ext cx="4147800" cy="339900"/>
            </a:xfrm>
            <a:prstGeom prst="rect">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it-IT" sz="1600"/>
                <a:t>Deep Deterministic Policy Gradient (DDPG)</a:t>
              </a:r>
              <a:endParaRPr sz="1600"/>
            </a:p>
          </p:txBody>
        </p:sp>
        <p:sp>
          <p:nvSpPr>
            <p:cNvPr id="154" name="Google Shape;154;g37c5e9e52e0_0_0"/>
            <p:cNvSpPr/>
            <p:nvPr/>
          </p:nvSpPr>
          <p:spPr>
            <a:xfrm>
              <a:off x="922725" y="4422400"/>
              <a:ext cx="4147800" cy="339900"/>
            </a:xfrm>
            <a:prstGeom prst="rect">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t-IT" sz="1600"/>
                <a:t>Twin Delayed DDPG (TD3)</a:t>
              </a:r>
              <a:endParaRPr sz="1600"/>
            </a:p>
          </p:txBody>
        </p:sp>
        <p:sp>
          <p:nvSpPr>
            <p:cNvPr id="155" name="Google Shape;155;g37c5e9e52e0_0_0"/>
            <p:cNvSpPr/>
            <p:nvPr/>
          </p:nvSpPr>
          <p:spPr>
            <a:xfrm>
              <a:off x="6727975" y="2289375"/>
              <a:ext cx="4807200" cy="2651100"/>
            </a:xfrm>
            <a:prstGeom prst="roundRect">
              <a:avLst>
                <a:gd fmla="val 7090" name="adj"/>
              </a:avLst>
            </a:prstGeom>
            <a:solidFill>
              <a:srgbClr val="FFD966"/>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it-IT" sz="2000"/>
                <a:t>Markets</a:t>
              </a:r>
              <a:endParaRPr sz="2000"/>
            </a:p>
          </p:txBody>
        </p:sp>
        <p:sp>
          <p:nvSpPr>
            <p:cNvPr id="156" name="Google Shape;156;g37c5e9e52e0_0_0"/>
            <p:cNvSpPr/>
            <p:nvPr/>
          </p:nvSpPr>
          <p:spPr>
            <a:xfrm>
              <a:off x="6912475" y="2873500"/>
              <a:ext cx="4438200" cy="516300"/>
            </a:xfrm>
            <a:prstGeom prst="rect">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t-IT" sz="1600"/>
                <a:t>🇺🇸 United States</a:t>
              </a:r>
              <a:br>
                <a:rPr lang="it-IT" sz="1600"/>
              </a:br>
              <a:r>
                <a:rPr lang="it-IT" sz="1600"/>
                <a:t>Dow Jones Industrial Average Index (DJIA 30)</a:t>
              </a:r>
              <a:endParaRPr sz="1600"/>
            </a:p>
          </p:txBody>
        </p:sp>
        <p:sp>
          <p:nvSpPr>
            <p:cNvPr id="157" name="Google Shape;157;g37c5e9e52e0_0_0"/>
            <p:cNvSpPr/>
            <p:nvPr/>
          </p:nvSpPr>
          <p:spPr>
            <a:xfrm>
              <a:off x="6912475" y="3554450"/>
              <a:ext cx="4438200" cy="516300"/>
            </a:xfrm>
            <a:prstGeom prst="rect">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t-IT" sz="1600"/>
                <a:t>🇯🇵</a:t>
              </a:r>
              <a:r>
                <a:rPr lang="it-IT" sz="1600"/>
                <a:t> Japan</a:t>
              </a:r>
              <a:br>
                <a:rPr lang="it-IT" sz="1600"/>
              </a:br>
              <a:r>
                <a:rPr lang="it-IT" sz="1600"/>
                <a:t>Tokyo Stock Price Index 30 (TOPIX 30)</a:t>
              </a:r>
              <a:endParaRPr sz="1600"/>
            </a:p>
          </p:txBody>
        </p:sp>
        <p:sp>
          <p:nvSpPr>
            <p:cNvPr id="158" name="Google Shape;158;g37c5e9e52e0_0_0"/>
            <p:cNvSpPr/>
            <p:nvPr/>
          </p:nvSpPr>
          <p:spPr>
            <a:xfrm>
              <a:off x="6912475" y="4235375"/>
              <a:ext cx="4438200" cy="516300"/>
            </a:xfrm>
            <a:prstGeom prst="rect">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t-IT" sz="1600"/>
                <a:t>🇻🇳</a:t>
              </a:r>
              <a:r>
                <a:rPr lang="it-IT" sz="1600"/>
                <a:t> Vietnam</a:t>
              </a:r>
              <a:br>
                <a:rPr lang="it-IT" sz="1600"/>
              </a:br>
              <a:r>
                <a:rPr lang="it-IT" sz="1600"/>
                <a:t>VN30 Index</a:t>
              </a:r>
              <a:endParaRPr sz="1600"/>
            </a:p>
          </p:txBody>
        </p:sp>
      </p:grpSp>
      <p:sp>
        <p:nvSpPr>
          <p:cNvPr id="159" name="Google Shape;159;g37c5e9e52e0_0_0"/>
          <p:cNvSpPr txBox="1"/>
          <p:nvPr/>
        </p:nvSpPr>
        <p:spPr>
          <a:xfrm>
            <a:off x="345550" y="5080900"/>
            <a:ext cx="11047200" cy="1691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it-IT" sz="2400">
                <a:solidFill>
                  <a:schemeClr val="dk1"/>
                </a:solidFill>
              </a:rPr>
              <a:t>Research questions (RQs)</a:t>
            </a:r>
            <a:endParaRPr b="1" sz="2400">
              <a:solidFill>
                <a:schemeClr val="dk1"/>
              </a:solidFill>
            </a:endParaRPr>
          </a:p>
          <a:p>
            <a:pPr indent="-355600" lvl="0" marL="457200" rtl="0" algn="l">
              <a:lnSpc>
                <a:spcPct val="115000"/>
              </a:lnSpc>
              <a:spcBef>
                <a:spcPts val="0"/>
              </a:spcBef>
              <a:spcAft>
                <a:spcPts val="0"/>
              </a:spcAft>
              <a:buClr>
                <a:schemeClr val="dk1"/>
              </a:buClr>
              <a:buSzPts val="2000"/>
              <a:buAutoNum type="arabicPeriod"/>
            </a:pPr>
            <a:r>
              <a:rPr lang="it-IT" sz="2000">
                <a:solidFill>
                  <a:schemeClr val="dk1"/>
                </a:solidFill>
              </a:rPr>
              <a:t>Is portfolio &gt; buy-and-hold on a stock?</a:t>
            </a:r>
            <a:endParaRPr sz="2000">
              <a:solidFill>
                <a:schemeClr val="dk1"/>
              </a:solidFill>
            </a:endParaRPr>
          </a:p>
          <a:p>
            <a:pPr indent="-355600" lvl="0" marL="457200" rtl="0" algn="l">
              <a:lnSpc>
                <a:spcPct val="115000"/>
              </a:lnSpc>
              <a:spcBef>
                <a:spcPts val="0"/>
              </a:spcBef>
              <a:spcAft>
                <a:spcPts val="0"/>
              </a:spcAft>
              <a:buClr>
                <a:schemeClr val="dk1"/>
              </a:buClr>
              <a:buSzPts val="2000"/>
              <a:buAutoNum type="arabicPeriod"/>
            </a:pPr>
            <a:r>
              <a:rPr lang="it-IT" sz="2000">
                <a:solidFill>
                  <a:schemeClr val="dk1"/>
                </a:solidFill>
              </a:rPr>
              <a:t>Optimal model is for each market?</a:t>
            </a:r>
            <a:endParaRPr sz="2000">
              <a:solidFill>
                <a:schemeClr val="dk1"/>
              </a:solidFill>
            </a:endParaRPr>
          </a:p>
          <a:p>
            <a:pPr indent="-355600" lvl="0" marL="457200" rtl="0" algn="l">
              <a:lnSpc>
                <a:spcPct val="115000"/>
              </a:lnSpc>
              <a:spcBef>
                <a:spcPts val="0"/>
              </a:spcBef>
              <a:spcAft>
                <a:spcPts val="0"/>
              </a:spcAft>
              <a:buClr>
                <a:schemeClr val="dk1"/>
              </a:buClr>
              <a:buSzPts val="2000"/>
              <a:buAutoNum type="arabicPeriod"/>
            </a:pPr>
            <a:r>
              <a:rPr lang="it-IT" sz="2000">
                <a:solidFill>
                  <a:schemeClr val="dk1"/>
                </a:solidFill>
              </a:rPr>
              <a:t>Models’ pros and cons?</a:t>
            </a:r>
            <a:endParaRPr sz="2000">
              <a:solidFill>
                <a:schemeClr val="dk1"/>
              </a:solidFill>
            </a:endParaRPr>
          </a:p>
          <a:p>
            <a:pPr indent="0" lvl="0" marL="0" rtl="0" algn="l">
              <a:lnSpc>
                <a:spcPct val="115000"/>
              </a:lnSpc>
              <a:spcBef>
                <a:spcPts val="0"/>
              </a:spcBef>
              <a:spcAft>
                <a:spcPts val="0"/>
              </a:spcAft>
              <a:buNone/>
            </a:pPr>
            <a:r>
              <a:t/>
            </a:r>
            <a:endParaRPr sz="2200">
              <a:solidFill>
                <a:schemeClr val="dk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g37c5e9e52e0_0_100"/>
          <p:cNvSpPr txBox="1"/>
          <p:nvPr>
            <p:ph type="title"/>
          </p:nvPr>
        </p:nvSpPr>
        <p:spPr>
          <a:xfrm>
            <a:off x="2545000" y="-36300"/>
            <a:ext cx="4699800" cy="11880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600"/>
              <a:buFont typeface="Arial"/>
              <a:buNone/>
            </a:pPr>
            <a:r>
              <a:rPr lang="it-IT">
                <a:solidFill>
                  <a:schemeClr val="lt1"/>
                </a:solidFill>
              </a:rPr>
              <a:t>2. Background</a:t>
            </a:r>
            <a:endParaRPr>
              <a:solidFill>
                <a:schemeClr val="lt1"/>
              </a:solidFill>
            </a:endParaRPr>
          </a:p>
        </p:txBody>
      </p:sp>
      <p:sp>
        <p:nvSpPr>
          <p:cNvPr id="166" name="Google Shape;166;g37c5e9e52e0_0_100"/>
          <p:cNvSpPr txBox="1"/>
          <p:nvPr>
            <p:ph idx="4294967295" type="body"/>
          </p:nvPr>
        </p:nvSpPr>
        <p:spPr>
          <a:xfrm>
            <a:off x="345550" y="1284025"/>
            <a:ext cx="9357300" cy="1976700"/>
          </a:xfrm>
          <a:prstGeom prst="rect">
            <a:avLst/>
          </a:prstGeom>
          <a:noFill/>
          <a:ln>
            <a:noFill/>
          </a:ln>
        </p:spPr>
        <p:txBody>
          <a:bodyPr anchorCtr="0" anchor="t" bIns="45700" lIns="91425" spcFirstLastPara="1" rIns="91425" wrap="square" tIns="45700">
            <a:normAutofit/>
          </a:bodyPr>
          <a:lstStyle/>
          <a:p>
            <a:pPr indent="0" lvl="0" marL="0" rtl="0" algn="l">
              <a:lnSpc>
                <a:spcPct val="115000"/>
              </a:lnSpc>
              <a:spcBef>
                <a:spcPts val="0"/>
              </a:spcBef>
              <a:spcAft>
                <a:spcPts val="0"/>
              </a:spcAft>
              <a:buNone/>
            </a:pPr>
            <a:r>
              <a:rPr b="1" lang="it-IT" sz="2400"/>
              <a:t>Problem objective</a:t>
            </a:r>
            <a:endParaRPr sz="2400"/>
          </a:p>
          <a:p>
            <a:pPr indent="-355600" lvl="0" marL="457200" rtl="0" algn="l">
              <a:lnSpc>
                <a:spcPct val="115000"/>
              </a:lnSpc>
              <a:spcBef>
                <a:spcPts val="0"/>
              </a:spcBef>
              <a:spcAft>
                <a:spcPts val="0"/>
              </a:spcAft>
              <a:buSzPts val="2000"/>
              <a:buChar char="●"/>
            </a:pPr>
            <a:r>
              <a:rPr lang="it-IT" sz="2000"/>
              <a:t>I</a:t>
            </a:r>
            <a:r>
              <a:rPr lang="it-IT" sz="2000"/>
              <a:t>f final trading period </a:t>
            </a:r>
            <a:r>
              <a:rPr i="1" lang="it-IT" sz="2000">
                <a:latin typeface="Times New Roman"/>
                <a:ea typeface="Times New Roman"/>
                <a:cs typeface="Times New Roman"/>
                <a:sym typeface="Times New Roman"/>
              </a:rPr>
              <a:t>T</a:t>
            </a:r>
            <a:r>
              <a:rPr lang="it-IT" sz="2000"/>
              <a:t> is known</a:t>
            </a:r>
            <a:br>
              <a:rPr lang="it-IT" sz="2000"/>
            </a:br>
            <a:r>
              <a:rPr b="1" lang="it-IT" sz="2000"/>
              <a:t>➡ </a:t>
            </a:r>
            <a:r>
              <a:rPr lang="it-IT" sz="2000"/>
              <a:t>Maximize</a:t>
            </a:r>
            <a:r>
              <a:rPr b="1" lang="it-IT" sz="2000"/>
              <a:t> </a:t>
            </a:r>
            <a:r>
              <a:rPr lang="it-IT" sz="2000"/>
              <a:t>f</a:t>
            </a:r>
            <a:r>
              <a:rPr lang="it-IT" sz="2000"/>
              <a:t>inal asset value: </a:t>
            </a:r>
            <a:r>
              <a:rPr i="1" lang="it-IT" sz="2000">
                <a:latin typeface="Times New Roman"/>
                <a:ea typeface="Times New Roman"/>
                <a:cs typeface="Times New Roman"/>
                <a:sym typeface="Times New Roman"/>
              </a:rPr>
              <a:t>L</a:t>
            </a:r>
            <a:r>
              <a:rPr baseline="-25000" i="1" lang="it-IT" sz="2000">
                <a:latin typeface="Times New Roman"/>
                <a:ea typeface="Times New Roman"/>
                <a:cs typeface="Times New Roman"/>
                <a:sym typeface="Times New Roman"/>
              </a:rPr>
              <a:t>T</a:t>
            </a:r>
            <a:r>
              <a:rPr i="1" lang="it-IT" sz="2000">
                <a:latin typeface="Times New Roman"/>
                <a:ea typeface="Times New Roman"/>
                <a:cs typeface="Times New Roman"/>
                <a:sym typeface="Times New Roman"/>
              </a:rPr>
              <a:t> = b</a:t>
            </a:r>
            <a:r>
              <a:rPr baseline="-25000" i="1" lang="it-IT" sz="2000">
                <a:latin typeface="Times New Roman"/>
                <a:ea typeface="Times New Roman"/>
                <a:cs typeface="Times New Roman"/>
                <a:sym typeface="Times New Roman"/>
              </a:rPr>
              <a:t>T</a:t>
            </a:r>
            <a:r>
              <a:rPr i="1" lang="it-IT" sz="2000">
                <a:latin typeface="Times New Roman"/>
                <a:ea typeface="Times New Roman"/>
                <a:cs typeface="Times New Roman"/>
                <a:sym typeface="Times New Roman"/>
              </a:rPr>
              <a:t> + </a:t>
            </a:r>
            <a:r>
              <a:rPr baseline="-25000" i="1" lang="it-IT" sz="2000">
                <a:latin typeface="Times New Roman"/>
                <a:ea typeface="Times New Roman"/>
                <a:cs typeface="Times New Roman"/>
                <a:sym typeface="Times New Roman"/>
              </a:rPr>
              <a:t> </a:t>
            </a:r>
            <a:r>
              <a:rPr i="1" lang="it-IT" sz="2000">
                <a:latin typeface="Times New Roman"/>
                <a:ea typeface="Times New Roman"/>
                <a:cs typeface="Times New Roman"/>
                <a:sym typeface="Times New Roman"/>
              </a:rPr>
              <a:t>p</a:t>
            </a:r>
            <a:r>
              <a:rPr baseline="-25000" i="1" lang="it-IT" sz="2000">
                <a:latin typeface="Times New Roman"/>
                <a:ea typeface="Times New Roman"/>
                <a:cs typeface="Times New Roman"/>
                <a:sym typeface="Times New Roman"/>
              </a:rPr>
              <a:t>T</a:t>
            </a:r>
            <a:endParaRPr sz="2000">
              <a:latin typeface="Times New Roman"/>
              <a:ea typeface="Times New Roman"/>
              <a:cs typeface="Times New Roman"/>
              <a:sym typeface="Times New Roman"/>
            </a:endParaRPr>
          </a:p>
          <a:p>
            <a:pPr indent="-355600" lvl="0" marL="457200" rtl="0" algn="l">
              <a:lnSpc>
                <a:spcPct val="115000"/>
              </a:lnSpc>
              <a:spcBef>
                <a:spcPts val="0"/>
              </a:spcBef>
              <a:spcAft>
                <a:spcPts val="0"/>
              </a:spcAft>
              <a:buSzPts val="2000"/>
              <a:buChar char="●"/>
            </a:pPr>
            <a:r>
              <a:rPr lang="it-IT" sz="2000"/>
              <a:t>In practice, we do not set </a:t>
            </a:r>
            <a:r>
              <a:rPr i="1" lang="it-IT" sz="2000">
                <a:latin typeface="Times New Roman"/>
                <a:ea typeface="Times New Roman"/>
                <a:cs typeface="Times New Roman"/>
                <a:sym typeface="Times New Roman"/>
              </a:rPr>
              <a:t>T</a:t>
            </a:r>
            <a:r>
              <a:rPr i="1" lang="it-IT" sz="2000"/>
              <a:t> </a:t>
            </a:r>
            <a:r>
              <a:rPr lang="it-IT" sz="2000"/>
              <a:t>in advance</a:t>
            </a:r>
            <a:br>
              <a:rPr lang="it-IT" sz="2000"/>
            </a:br>
            <a:r>
              <a:rPr b="1" lang="it-IT" sz="2000"/>
              <a:t>➡ </a:t>
            </a:r>
            <a:r>
              <a:rPr lang="it-IT" sz="2000"/>
              <a:t>Maximize</a:t>
            </a:r>
            <a:r>
              <a:rPr b="1" lang="it-IT" sz="2000"/>
              <a:t> </a:t>
            </a:r>
            <a:r>
              <a:rPr lang="it-IT" sz="2000"/>
              <a:t>instant return: </a:t>
            </a:r>
            <a:r>
              <a:rPr i="1" lang="it-IT" sz="2000">
                <a:latin typeface="Times New Roman"/>
                <a:ea typeface="Times New Roman"/>
                <a:cs typeface="Times New Roman"/>
                <a:sym typeface="Times New Roman"/>
              </a:rPr>
              <a:t>r</a:t>
            </a:r>
            <a:r>
              <a:rPr baseline="-25000" i="1" lang="it-IT" sz="2000">
                <a:latin typeface="Times New Roman"/>
                <a:ea typeface="Times New Roman"/>
                <a:cs typeface="Times New Roman"/>
                <a:sym typeface="Times New Roman"/>
              </a:rPr>
              <a:t>t</a:t>
            </a:r>
            <a:r>
              <a:rPr i="1" lang="it-IT" sz="2000">
                <a:latin typeface="Times New Roman"/>
                <a:ea typeface="Times New Roman"/>
                <a:cs typeface="Times New Roman"/>
                <a:sym typeface="Times New Roman"/>
              </a:rPr>
              <a:t> = (b</a:t>
            </a:r>
            <a:r>
              <a:rPr baseline="-25000" i="1" lang="it-IT" sz="2000">
                <a:latin typeface="Times New Roman"/>
                <a:ea typeface="Times New Roman"/>
                <a:cs typeface="Times New Roman"/>
                <a:sym typeface="Times New Roman"/>
              </a:rPr>
              <a:t>t</a:t>
            </a:r>
            <a:r>
              <a:rPr i="1" lang="it-IT" sz="2000">
                <a:latin typeface="Times New Roman"/>
                <a:ea typeface="Times New Roman"/>
                <a:cs typeface="Times New Roman"/>
                <a:sym typeface="Times New Roman"/>
              </a:rPr>
              <a:t> + p</a:t>
            </a:r>
            <a:r>
              <a:rPr baseline="-25000" i="1" lang="it-IT" sz="2000">
                <a:latin typeface="Times New Roman"/>
                <a:ea typeface="Times New Roman"/>
                <a:cs typeface="Times New Roman"/>
                <a:sym typeface="Times New Roman"/>
              </a:rPr>
              <a:t>t </a:t>
            </a:r>
            <a:r>
              <a:rPr i="1" lang="it-IT" sz="2000">
                <a:latin typeface="Times New Roman"/>
                <a:ea typeface="Times New Roman"/>
                <a:cs typeface="Times New Roman"/>
                <a:sym typeface="Times New Roman"/>
              </a:rPr>
              <a:t>) - (b</a:t>
            </a:r>
            <a:r>
              <a:rPr baseline="-25000" i="1" lang="it-IT" sz="2000">
                <a:latin typeface="Times New Roman"/>
                <a:ea typeface="Times New Roman"/>
                <a:cs typeface="Times New Roman"/>
                <a:sym typeface="Times New Roman"/>
              </a:rPr>
              <a:t>t-1</a:t>
            </a:r>
            <a:r>
              <a:rPr i="1" lang="it-IT" sz="2000">
                <a:latin typeface="Times New Roman"/>
                <a:ea typeface="Times New Roman"/>
                <a:cs typeface="Times New Roman"/>
                <a:sym typeface="Times New Roman"/>
              </a:rPr>
              <a:t> + p</a:t>
            </a:r>
            <a:r>
              <a:rPr baseline="-25000" i="1" lang="it-IT" sz="2000">
                <a:latin typeface="Times New Roman"/>
                <a:ea typeface="Times New Roman"/>
                <a:cs typeface="Times New Roman"/>
                <a:sym typeface="Times New Roman"/>
              </a:rPr>
              <a:t>t-1 </a:t>
            </a:r>
            <a:r>
              <a:rPr i="1" lang="it-IT" sz="2000">
                <a:latin typeface="Times New Roman"/>
                <a:ea typeface="Times New Roman"/>
                <a:cs typeface="Times New Roman"/>
                <a:sym typeface="Times New Roman"/>
              </a:rPr>
              <a:t>)</a:t>
            </a:r>
            <a:endParaRPr i="1" sz="2000">
              <a:latin typeface="Times New Roman"/>
              <a:ea typeface="Times New Roman"/>
              <a:cs typeface="Times New Roman"/>
              <a:sym typeface="Times New Roman"/>
            </a:endParaRPr>
          </a:p>
        </p:txBody>
      </p:sp>
      <p:sp>
        <p:nvSpPr>
          <p:cNvPr id="167" name="Google Shape;167;g37c5e9e52e0_0_100"/>
          <p:cNvSpPr txBox="1"/>
          <p:nvPr>
            <p:ph idx="12" type="sldNum"/>
          </p:nvPr>
        </p:nvSpPr>
        <p:spPr>
          <a:xfrm>
            <a:off x="11409045" y="6333134"/>
            <a:ext cx="731700" cy="52500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it-IT"/>
              <a:t>‹#›</a:t>
            </a:fld>
            <a:endParaRPr/>
          </a:p>
        </p:txBody>
      </p:sp>
      <p:grpSp>
        <p:nvGrpSpPr>
          <p:cNvPr id="168" name="Google Shape;168;g37c5e9e52e0_0_100"/>
          <p:cNvGrpSpPr/>
          <p:nvPr/>
        </p:nvGrpSpPr>
        <p:grpSpPr>
          <a:xfrm>
            <a:off x="345550" y="3409641"/>
            <a:ext cx="10046600" cy="3422184"/>
            <a:chOff x="345550" y="3409641"/>
            <a:chExt cx="10046600" cy="3422184"/>
          </a:xfrm>
        </p:grpSpPr>
        <p:sp>
          <p:nvSpPr>
            <p:cNvPr id="169" name="Google Shape;169;g37c5e9e52e0_0_100"/>
            <p:cNvSpPr/>
            <p:nvPr/>
          </p:nvSpPr>
          <p:spPr>
            <a:xfrm>
              <a:off x="4433513" y="3934641"/>
              <a:ext cx="1387800" cy="1387800"/>
            </a:xfrm>
            <a:prstGeom prst="ellipse">
              <a:avLst/>
            </a:prstGeom>
            <a:solidFill>
              <a:srgbClr val="FFD96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t-IT" sz="1600"/>
                <a:t>RL agent</a:t>
              </a:r>
              <a:endParaRPr sz="1600"/>
            </a:p>
          </p:txBody>
        </p:sp>
        <p:sp>
          <p:nvSpPr>
            <p:cNvPr id="170" name="Google Shape;170;g37c5e9e52e0_0_100"/>
            <p:cNvSpPr/>
            <p:nvPr/>
          </p:nvSpPr>
          <p:spPr>
            <a:xfrm>
              <a:off x="802025" y="4062341"/>
              <a:ext cx="2443200" cy="525000"/>
            </a:xfrm>
            <a:prstGeom prst="roundRect">
              <a:avLst>
                <a:gd fmla="val 16667" name="adj"/>
              </a:avLst>
            </a:prstGeom>
            <a:solidFill>
              <a:srgbClr val="93C47D"/>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t-IT" sz="1600"/>
                <a:t>Closing stock prices</a:t>
              </a:r>
              <a:endParaRPr sz="1600"/>
            </a:p>
          </p:txBody>
        </p:sp>
        <p:sp>
          <p:nvSpPr>
            <p:cNvPr id="171" name="Google Shape;171;g37c5e9e52e0_0_100"/>
            <p:cNvSpPr/>
            <p:nvPr/>
          </p:nvSpPr>
          <p:spPr>
            <a:xfrm>
              <a:off x="802025" y="5367741"/>
              <a:ext cx="2443200" cy="525000"/>
            </a:xfrm>
            <a:prstGeom prst="roundRect">
              <a:avLst>
                <a:gd fmla="val 16667" name="adj"/>
              </a:avLst>
            </a:prstGeom>
            <a:solidFill>
              <a:srgbClr val="93C47D"/>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t-IT" sz="1600"/>
                <a:t>Technical indicators*</a:t>
              </a:r>
              <a:br>
                <a:rPr lang="it-IT" sz="1600"/>
              </a:br>
              <a:r>
                <a:rPr lang="it-IT" sz="1600"/>
                <a:t>(MACD, RSI, CCI, ADX)</a:t>
              </a:r>
              <a:endParaRPr sz="1600"/>
            </a:p>
          </p:txBody>
        </p:sp>
        <p:sp>
          <p:nvSpPr>
            <p:cNvPr id="172" name="Google Shape;172;g37c5e9e52e0_0_100"/>
            <p:cNvSpPr/>
            <p:nvPr/>
          </p:nvSpPr>
          <p:spPr>
            <a:xfrm>
              <a:off x="802025" y="3409641"/>
              <a:ext cx="2443200" cy="525000"/>
            </a:xfrm>
            <a:prstGeom prst="roundRect">
              <a:avLst>
                <a:gd fmla="val 16667" name="adj"/>
              </a:avLst>
            </a:prstGeom>
            <a:solidFill>
              <a:srgbClr val="93C47D"/>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t-IT" sz="1600"/>
                <a:t>Current cash balance</a:t>
              </a:r>
              <a:endParaRPr sz="1600"/>
            </a:p>
          </p:txBody>
        </p:sp>
        <p:sp>
          <p:nvSpPr>
            <p:cNvPr id="173" name="Google Shape;173;g37c5e9e52e0_0_100"/>
            <p:cNvSpPr/>
            <p:nvPr/>
          </p:nvSpPr>
          <p:spPr>
            <a:xfrm>
              <a:off x="802025" y="4715041"/>
              <a:ext cx="2443200" cy="525000"/>
            </a:xfrm>
            <a:prstGeom prst="roundRect">
              <a:avLst>
                <a:gd fmla="val 16667" name="adj"/>
              </a:avLst>
            </a:prstGeom>
            <a:solidFill>
              <a:srgbClr val="93C47D"/>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t-IT" sz="1600"/>
                <a:t>Current # shares</a:t>
              </a:r>
              <a:endParaRPr sz="1600"/>
            </a:p>
          </p:txBody>
        </p:sp>
        <p:cxnSp>
          <p:nvCxnSpPr>
            <p:cNvPr id="174" name="Google Shape;174;g37c5e9e52e0_0_100"/>
            <p:cNvCxnSpPr>
              <a:stCxn id="171" idx="3"/>
              <a:endCxn id="169" idx="3"/>
            </p:cNvCxnSpPr>
            <p:nvPr/>
          </p:nvCxnSpPr>
          <p:spPr>
            <a:xfrm flipH="1" rot="10800000">
              <a:off x="3245225" y="5119341"/>
              <a:ext cx="1391400" cy="510900"/>
            </a:xfrm>
            <a:prstGeom prst="straightConnector1">
              <a:avLst/>
            </a:prstGeom>
            <a:noFill/>
            <a:ln cap="flat" cmpd="sng" w="9525">
              <a:solidFill>
                <a:schemeClr val="dk1"/>
              </a:solidFill>
              <a:prstDash val="solid"/>
              <a:round/>
              <a:headEnd len="med" w="med" type="none"/>
              <a:tailEnd len="med" w="med" type="triangle"/>
            </a:ln>
          </p:spPr>
        </p:cxnSp>
        <p:cxnSp>
          <p:nvCxnSpPr>
            <p:cNvPr id="175" name="Google Shape;175;g37c5e9e52e0_0_100"/>
            <p:cNvCxnSpPr>
              <a:stCxn id="173" idx="3"/>
            </p:cNvCxnSpPr>
            <p:nvPr/>
          </p:nvCxnSpPr>
          <p:spPr>
            <a:xfrm flipH="1" rot="10800000">
              <a:off x="3245225" y="4973341"/>
              <a:ext cx="1267500" cy="4200"/>
            </a:xfrm>
            <a:prstGeom prst="straightConnector1">
              <a:avLst/>
            </a:prstGeom>
            <a:noFill/>
            <a:ln cap="flat" cmpd="sng" w="9525">
              <a:solidFill>
                <a:schemeClr val="dk1"/>
              </a:solidFill>
              <a:prstDash val="solid"/>
              <a:round/>
              <a:headEnd len="med" w="med" type="none"/>
              <a:tailEnd len="med" w="med" type="triangle"/>
            </a:ln>
          </p:spPr>
        </p:cxnSp>
        <p:cxnSp>
          <p:nvCxnSpPr>
            <p:cNvPr id="176" name="Google Shape;176;g37c5e9e52e0_0_100"/>
            <p:cNvCxnSpPr>
              <a:stCxn id="170" idx="3"/>
            </p:cNvCxnSpPr>
            <p:nvPr/>
          </p:nvCxnSpPr>
          <p:spPr>
            <a:xfrm>
              <a:off x="3245225" y="4324841"/>
              <a:ext cx="1245000" cy="10200"/>
            </a:xfrm>
            <a:prstGeom prst="straightConnector1">
              <a:avLst/>
            </a:prstGeom>
            <a:noFill/>
            <a:ln cap="flat" cmpd="sng" w="9525">
              <a:solidFill>
                <a:schemeClr val="dk1"/>
              </a:solidFill>
              <a:prstDash val="solid"/>
              <a:round/>
              <a:headEnd len="med" w="med" type="none"/>
              <a:tailEnd len="med" w="med" type="triangle"/>
            </a:ln>
          </p:spPr>
        </p:cxnSp>
        <p:cxnSp>
          <p:nvCxnSpPr>
            <p:cNvPr id="177" name="Google Shape;177;g37c5e9e52e0_0_100"/>
            <p:cNvCxnSpPr>
              <a:stCxn id="172" idx="3"/>
              <a:endCxn id="169" idx="1"/>
            </p:cNvCxnSpPr>
            <p:nvPr/>
          </p:nvCxnSpPr>
          <p:spPr>
            <a:xfrm>
              <a:off x="3245225" y="3672141"/>
              <a:ext cx="1391400" cy="465600"/>
            </a:xfrm>
            <a:prstGeom prst="straightConnector1">
              <a:avLst/>
            </a:prstGeom>
            <a:noFill/>
            <a:ln cap="flat" cmpd="sng" w="9525">
              <a:solidFill>
                <a:schemeClr val="dk1"/>
              </a:solidFill>
              <a:prstDash val="solid"/>
              <a:round/>
              <a:headEnd len="med" w="med" type="none"/>
              <a:tailEnd len="med" w="med" type="triangle"/>
            </a:ln>
          </p:spPr>
        </p:cxnSp>
        <p:sp>
          <p:nvSpPr>
            <p:cNvPr id="178" name="Google Shape;178;g37c5e9e52e0_0_100"/>
            <p:cNvSpPr/>
            <p:nvPr/>
          </p:nvSpPr>
          <p:spPr>
            <a:xfrm>
              <a:off x="6853350" y="4069491"/>
              <a:ext cx="3538800" cy="1118100"/>
            </a:xfrm>
            <a:prstGeom prst="roundRect">
              <a:avLst>
                <a:gd fmla="val 16667" name="adj"/>
              </a:avLst>
            </a:prstGeom>
            <a:solidFill>
              <a:srgbClr val="93C47D"/>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it-IT" sz="1600"/>
                <a:t>Trading decisions</a:t>
              </a:r>
              <a:endParaRPr sz="1600"/>
            </a:p>
            <a:p>
              <a:pPr indent="-330200" lvl="0" marL="457200" rtl="0" algn="l">
                <a:spcBef>
                  <a:spcPts val="0"/>
                </a:spcBef>
                <a:spcAft>
                  <a:spcPts val="0"/>
                </a:spcAft>
                <a:buSzPts val="1600"/>
                <a:buChar char="-"/>
              </a:pPr>
              <a:r>
                <a:rPr lang="it-IT" sz="1600"/>
                <a:t>Which stock to buy/sell/hold?</a:t>
              </a:r>
              <a:endParaRPr sz="1600"/>
            </a:p>
            <a:p>
              <a:pPr indent="-330200" lvl="0" marL="457200" rtl="0" algn="l">
                <a:spcBef>
                  <a:spcPts val="0"/>
                </a:spcBef>
                <a:spcAft>
                  <a:spcPts val="0"/>
                </a:spcAft>
                <a:buSzPts val="1600"/>
                <a:buChar char="-"/>
              </a:pPr>
              <a:r>
                <a:rPr lang="it-IT" sz="1600"/>
                <a:t># shares to trade?</a:t>
              </a:r>
              <a:endParaRPr sz="1600"/>
            </a:p>
          </p:txBody>
        </p:sp>
        <p:cxnSp>
          <p:nvCxnSpPr>
            <p:cNvPr id="179" name="Google Shape;179;g37c5e9e52e0_0_100"/>
            <p:cNvCxnSpPr>
              <a:stCxn id="169" idx="6"/>
              <a:endCxn id="178" idx="1"/>
            </p:cNvCxnSpPr>
            <p:nvPr/>
          </p:nvCxnSpPr>
          <p:spPr>
            <a:xfrm>
              <a:off x="5821313" y="4628541"/>
              <a:ext cx="1032000" cy="0"/>
            </a:xfrm>
            <a:prstGeom prst="straightConnector1">
              <a:avLst/>
            </a:prstGeom>
            <a:noFill/>
            <a:ln cap="flat" cmpd="sng" w="9525">
              <a:solidFill>
                <a:schemeClr val="dk1"/>
              </a:solidFill>
              <a:prstDash val="solid"/>
              <a:round/>
              <a:headEnd len="med" w="med" type="none"/>
              <a:tailEnd len="med" w="med" type="triangle"/>
            </a:ln>
          </p:spPr>
        </p:cxnSp>
        <p:sp>
          <p:nvSpPr>
            <p:cNvPr id="180" name="Google Shape;180;g37c5e9e52e0_0_100"/>
            <p:cNvSpPr txBox="1"/>
            <p:nvPr/>
          </p:nvSpPr>
          <p:spPr>
            <a:xfrm>
              <a:off x="345550" y="6370125"/>
              <a:ext cx="5858400" cy="46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t-IT" sz="1200">
                  <a:solidFill>
                    <a:schemeClr val="dk1"/>
                  </a:solidFill>
                </a:rPr>
                <a:t>* Moving Average Convergence Divergence (MACD); Relative Strength Index (RSI)</a:t>
              </a:r>
              <a:br>
                <a:rPr lang="it-IT" sz="1200">
                  <a:solidFill>
                    <a:schemeClr val="dk1"/>
                  </a:solidFill>
                </a:rPr>
              </a:br>
              <a:r>
                <a:rPr lang="it-IT" sz="1200">
                  <a:solidFill>
                    <a:schemeClr val="dk1"/>
                  </a:solidFill>
                </a:rPr>
                <a:t>  Commodity Channel Index (CCI); Average Directional Index (ADX)</a:t>
              </a:r>
              <a:endParaRPr sz="1200">
                <a:solidFill>
                  <a:schemeClr val="dk1"/>
                </a:solidFill>
              </a:endParaRPr>
            </a:p>
            <a:p>
              <a:pPr indent="0" lvl="0" marL="0" rtl="0" algn="l">
                <a:spcBef>
                  <a:spcPts val="0"/>
                </a:spcBef>
                <a:spcAft>
                  <a:spcPts val="0"/>
                </a:spcAft>
                <a:buNone/>
              </a:pPr>
              <a:r>
                <a:t/>
              </a:r>
              <a:endParaRPr sz="1200">
                <a:solidFill>
                  <a:schemeClr val="dk1"/>
                </a:solidFill>
              </a:endParaRPr>
            </a:p>
          </p:txBody>
        </p:sp>
        <p:sp>
          <p:nvSpPr>
            <p:cNvPr id="181" name="Google Shape;181;g37c5e9e52e0_0_100"/>
            <p:cNvSpPr/>
            <p:nvPr/>
          </p:nvSpPr>
          <p:spPr>
            <a:xfrm>
              <a:off x="802025" y="5982828"/>
              <a:ext cx="9248400" cy="229800"/>
            </a:xfrm>
            <a:prstGeom prst="rightArrow">
              <a:avLst>
                <a:gd fmla="val 50000" name="adj1"/>
                <a:gd fmla="val 50000" name="adj2"/>
              </a:avLst>
            </a:prstGeom>
            <a:solidFill>
              <a:srgbClr val="3C78D8"/>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2" name="Google Shape;182;g37c5e9e52e0_0_100"/>
            <p:cNvSpPr txBox="1"/>
            <p:nvPr/>
          </p:nvSpPr>
          <p:spPr>
            <a:xfrm>
              <a:off x="3974225" y="5603953"/>
              <a:ext cx="52158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IT" sz="2000">
                  <a:solidFill>
                    <a:schemeClr val="dk1"/>
                  </a:solidFill>
                </a:rPr>
                <a:t>A continuous process over every trading day</a:t>
              </a:r>
              <a:endParaRPr sz="2000">
                <a:solidFill>
                  <a:schemeClr val="dk1"/>
                </a:solidFill>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g37c5e9e52e0_0_136"/>
          <p:cNvSpPr txBox="1"/>
          <p:nvPr>
            <p:ph type="title"/>
          </p:nvPr>
        </p:nvSpPr>
        <p:spPr>
          <a:xfrm>
            <a:off x="2545000" y="-36300"/>
            <a:ext cx="4699800" cy="11880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600"/>
              <a:buFont typeface="Arial"/>
              <a:buNone/>
            </a:pPr>
            <a:r>
              <a:rPr lang="it-IT">
                <a:solidFill>
                  <a:schemeClr val="lt1"/>
                </a:solidFill>
              </a:rPr>
              <a:t>2. Background</a:t>
            </a:r>
            <a:endParaRPr>
              <a:solidFill>
                <a:schemeClr val="lt1"/>
              </a:solidFill>
            </a:endParaRPr>
          </a:p>
        </p:txBody>
      </p:sp>
      <p:sp>
        <p:nvSpPr>
          <p:cNvPr id="189" name="Google Shape;189;g37c5e9e52e0_0_136"/>
          <p:cNvSpPr txBox="1"/>
          <p:nvPr>
            <p:ph idx="4294967295" type="body"/>
          </p:nvPr>
        </p:nvSpPr>
        <p:spPr>
          <a:xfrm>
            <a:off x="345550" y="1284025"/>
            <a:ext cx="4791300" cy="525000"/>
          </a:xfrm>
          <a:prstGeom prst="rect">
            <a:avLst/>
          </a:prstGeom>
          <a:noFill/>
          <a:ln>
            <a:noFill/>
          </a:ln>
        </p:spPr>
        <p:txBody>
          <a:bodyPr anchorCtr="0" anchor="t" bIns="45700" lIns="91425" spcFirstLastPara="1" rIns="91425" wrap="square" tIns="45700">
            <a:normAutofit fontScale="92500"/>
          </a:bodyPr>
          <a:lstStyle/>
          <a:p>
            <a:pPr indent="0" lvl="0" marL="0" rtl="0" algn="l">
              <a:lnSpc>
                <a:spcPct val="115000"/>
              </a:lnSpc>
              <a:spcBef>
                <a:spcPts val="0"/>
              </a:spcBef>
              <a:spcAft>
                <a:spcPts val="0"/>
              </a:spcAft>
              <a:buNone/>
            </a:pPr>
            <a:r>
              <a:rPr b="1" lang="it-IT" sz="2400"/>
              <a:t>Markov Decision Process (MDP)</a:t>
            </a:r>
            <a:endParaRPr i="1" sz="2400"/>
          </a:p>
        </p:txBody>
      </p:sp>
      <p:sp>
        <p:nvSpPr>
          <p:cNvPr id="190" name="Google Shape;190;g37c5e9e52e0_0_136"/>
          <p:cNvSpPr txBox="1"/>
          <p:nvPr>
            <p:ph idx="12" type="sldNum"/>
          </p:nvPr>
        </p:nvSpPr>
        <p:spPr>
          <a:xfrm>
            <a:off x="11409045" y="6333134"/>
            <a:ext cx="731700" cy="52500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it-IT"/>
              <a:t>‹#›</a:t>
            </a:fld>
            <a:endParaRPr/>
          </a:p>
        </p:txBody>
      </p:sp>
      <p:pic>
        <p:nvPicPr>
          <p:cNvPr id="191" name="Google Shape;191;g37c5e9e52e0_0_136" title="mdp.png"/>
          <p:cNvPicPr preferRelativeResize="0"/>
          <p:nvPr/>
        </p:nvPicPr>
        <p:blipFill>
          <a:blip r:embed="rId3">
            <a:alphaModFix/>
          </a:blip>
          <a:stretch>
            <a:fillRect/>
          </a:stretch>
        </p:blipFill>
        <p:spPr>
          <a:xfrm>
            <a:off x="75475" y="2054800"/>
            <a:ext cx="4699801" cy="1684227"/>
          </a:xfrm>
          <a:prstGeom prst="rect">
            <a:avLst/>
          </a:prstGeom>
          <a:noFill/>
          <a:ln>
            <a:noFill/>
          </a:ln>
        </p:spPr>
      </p:pic>
      <p:sp>
        <p:nvSpPr>
          <p:cNvPr id="192" name="Google Shape;192;g37c5e9e52e0_0_136"/>
          <p:cNvSpPr txBox="1"/>
          <p:nvPr/>
        </p:nvSpPr>
        <p:spPr>
          <a:xfrm>
            <a:off x="459825" y="3984800"/>
            <a:ext cx="4053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aseline="-25000" i="1" sz="1800"/>
          </a:p>
        </p:txBody>
      </p:sp>
      <p:grpSp>
        <p:nvGrpSpPr>
          <p:cNvPr id="193" name="Google Shape;193;g37c5e9e52e0_0_136"/>
          <p:cNvGrpSpPr/>
          <p:nvPr/>
        </p:nvGrpSpPr>
        <p:grpSpPr>
          <a:xfrm>
            <a:off x="4812250" y="1590025"/>
            <a:ext cx="7257935" cy="2264100"/>
            <a:chOff x="4812250" y="1590025"/>
            <a:chExt cx="7257935" cy="2264100"/>
          </a:xfrm>
        </p:grpSpPr>
        <p:sp>
          <p:nvSpPr>
            <p:cNvPr id="194" name="Google Shape;194;g37c5e9e52e0_0_136"/>
            <p:cNvSpPr txBox="1"/>
            <p:nvPr/>
          </p:nvSpPr>
          <p:spPr>
            <a:xfrm>
              <a:off x="5171386" y="1590025"/>
              <a:ext cx="5310600" cy="2264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it-IT" sz="2000">
                  <a:solidFill>
                    <a:schemeClr val="dk1"/>
                  </a:solidFill>
                </a:rPr>
                <a:t>Goodness of a state: Expected returns</a:t>
              </a:r>
              <a:br>
                <a:rPr lang="it-IT" sz="2000">
                  <a:solidFill>
                    <a:schemeClr val="dk1"/>
                  </a:solidFill>
                </a:rPr>
              </a:br>
              <a:r>
                <a:rPr lang="it-IT" sz="2000">
                  <a:solidFill>
                    <a:schemeClr val="dk1"/>
                  </a:solidFill>
                </a:rPr>
                <a:t> </a:t>
              </a:r>
              <a:br>
                <a:rPr lang="it-IT" sz="2000">
                  <a:solidFill>
                    <a:schemeClr val="dk1"/>
                  </a:solidFill>
                </a:rPr>
              </a:br>
              <a:endParaRPr sz="2000">
                <a:solidFill>
                  <a:schemeClr val="dk1"/>
                </a:solidFill>
              </a:endParaRPr>
            </a:p>
            <a:p>
              <a:pPr indent="0" lvl="0" marL="0" rtl="0" algn="l">
                <a:lnSpc>
                  <a:spcPct val="115000"/>
                </a:lnSpc>
                <a:spcBef>
                  <a:spcPts val="0"/>
                </a:spcBef>
                <a:spcAft>
                  <a:spcPts val="0"/>
                </a:spcAft>
                <a:buNone/>
              </a:pPr>
              <a:r>
                <a:rPr b="1" lang="it-IT" sz="2000">
                  <a:solidFill>
                    <a:schemeClr val="dk1"/>
                  </a:solidFill>
                </a:rPr>
                <a:t>Optimal </a:t>
              </a:r>
              <a:r>
                <a:rPr b="1" lang="it-IT" sz="2000">
                  <a:solidFill>
                    <a:schemeClr val="dk1"/>
                  </a:solidFill>
                </a:rPr>
                <a:t>State-value func</a:t>
              </a:r>
              <a:r>
                <a:rPr lang="it-IT" sz="2000">
                  <a:solidFill>
                    <a:schemeClr val="dk1"/>
                  </a:solidFill>
                </a:rPr>
                <a:t> </a:t>
              </a:r>
              <a:r>
                <a:rPr i="1" lang="it-IT" sz="2000">
                  <a:solidFill>
                    <a:schemeClr val="dk1"/>
                  </a:solidFill>
                  <a:latin typeface="Times New Roman"/>
                  <a:ea typeface="Times New Roman"/>
                  <a:cs typeface="Times New Roman"/>
                  <a:sym typeface="Times New Roman"/>
                </a:rPr>
                <a:t>v</a:t>
              </a:r>
              <a:r>
                <a:rPr baseline="-25000" i="1" lang="it-IT" sz="2000">
                  <a:solidFill>
                    <a:schemeClr val="dk1"/>
                  </a:solidFill>
                  <a:latin typeface="Times New Roman"/>
                  <a:ea typeface="Times New Roman"/>
                  <a:cs typeface="Times New Roman"/>
                  <a:sym typeface="Times New Roman"/>
                </a:rPr>
                <a:t>*</a:t>
              </a:r>
              <a:r>
                <a:rPr lang="it-IT" sz="2000">
                  <a:solidFill>
                    <a:schemeClr val="dk1"/>
                  </a:solidFill>
                  <a:latin typeface="Times New Roman"/>
                  <a:ea typeface="Times New Roman"/>
                  <a:cs typeface="Times New Roman"/>
                  <a:sym typeface="Times New Roman"/>
                </a:rPr>
                <a:t>:</a:t>
              </a:r>
              <a:endParaRPr sz="2000">
                <a:solidFill>
                  <a:schemeClr val="dk1"/>
                </a:solidFill>
              </a:endParaRPr>
            </a:p>
            <a:p>
              <a:pPr indent="0" lvl="0" marL="0" rtl="0" algn="l">
                <a:lnSpc>
                  <a:spcPct val="115000"/>
                </a:lnSpc>
                <a:spcBef>
                  <a:spcPts val="0"/>
                </a:spcBef>
                <a:spcAft>
                  <a:spcPts val="0"/>
                </a:spcAft>
                <a:buNone/>
              </a:pPr>
              <a:r>
                <a:rPr b="1" lang="it-IT" sz="2000">
                  <a:solidFill>
                    <a:schemeClr val="dk1"/>
                  </a:solidFill>
                </a:rPr>
                <a:t>Optimal Action-value func</a:t>
              </a:r>
              <a:r>
                <a:rPr lang="it-IT" sz="2000">
                  <a:solidFill>
                    <a:schemeClr val="dk1"/>
                  </a:solidFill>
                </a:rPr>
                <a:t> </a:t>
              </a:r>
              <a:r>
                <a:rPr i="1" lang="it-IT" sz="2000">
                  <a:solidFill>
                    <a:schemeClr val="dk1"/>
                  </a:solidFill>
                  <a:latin typeface="Times New Roman"/>
                  <a:ea typeface="Times New Roman"/>
                  <a:cs typeface="Times New Roman"/>
                  <a:sym typeface="Times New Roman"/>
                </a:rPr>
                <a:t>q</a:t>
              </a:r>
              <a:r>
                <a:rPr baseline="-25000" i="1" lang="it-IT" sz="2000">
                  <a:solidFill>
                    <a:schemeClr val="dk1"/>
                  </a:solidFill>
                  <a:latin typeface="Times New Roman"/>
                  <a:ea typeface="Times New Roman"/>
                  <a:cs typeface="Times New Roman"/>
                  <a:sym typeface="Times New Roman"/>
                </a:rPr>
                <a:t>*</a:t>
              </a:r>
              <a:r>
                <a:rPr lang="it-IT" sz="2000">
                  <a:solidFill>
                    <a:schemeClr val="dk1"/>
                  </a:solidFill>
                  <a:latin typeface="Times New Roman"/>
                  <a:ea typeface="Times New Roman"/>
                  <a:cs typeface="Times New Roman"/>
                  <a:sym typeface="Times New Roman"/>
                </a:rPr>
                <a:t>:</a:t>
              </a:r>
              <a:endParaRPr b="1" sz="2000">
                <a:solidFill>
                  <a:srgbClr val="FF0000"/>
                </a:solidFill>
              </a:endParaRPr>
            </a:p>
            <a:p>
              <a:pPr indent="0" lvl="0" marL="0" rtl="0" algn="l">
                <a:lnSpc>
                  <a:spcPct val="115000"/>
                </a:lnSpc>
                <a:spcBef>
                  <a:spcPts val="0"/>
                </a:spcBef>
                <a:spcAft>
                  <a:spcPts val="0"/>
                </a:spcAft>
                <a:buNone/>
              </a:pPr>
              <a:r>
                <a:rPr b="1" lang="it-IT" sz="2000">
                  <a:solidFill>
                    <a:srgbClr val="FF0000"/>
                  </a:solidFill>
                </a:rPr>
                <a:t>Goal: Find optimal policy(ies) </a:t>
              </a:r>
              <a:r>
                <a:rPr b="1" lang="it-IT" sz="2000">
                  <a:solidFill>
                    <a:srgbClr val="FF0000"/>
                  </a:solidFill>
                  <a:latin typeface="Times New Roman"/>
                  <a:ea typeface="Times New Roman"/>
                  <a:cs typeface="Times New Roman"/>
                  <a:sym typeface="Times New Roman"/>
                </a:rPr>
                <a:t>π</a:t>
              </a:r>
              <a:r>
                <a:rPr b="1" baseline="-25000" lang="it-IT" sz="2000">
                  <a:solidFill>
                    <a:srgbClr val="FF0000"/>
                  </a:solidFill>
                  <a:latin typeface="Times New Roman"/>
                  <a:ea typeface="Times New Roman"/>
                  <a:cs typeface="Times New Roman"/>
                  <a:sym typeface="Times New Roman"/>
                </a:rPr>
                <a:t>*</a:t>
              </a:r>
              <a:endParaRPr b="1" sz="2000">
                <a:solidFill>
                  <a:srgbClr val="FF0000"/>
                </a:solidFill>
                <a:latin typeface="Times New Roman"/>
                <a:ea typeface="Times New Roman"/>
                <a:cs typeface="Times New Roman"/>
                <a:sym typeface="Times New Roman"/>
              </a:endParaRPr>
            </a:p>
          </p:txBody>
        </p:sp>
        <p:sp>
          <p:nvSpPr>
            <p:cNvPr id="195" name="Google Shape;195;g37c5e9e52e0_0_136"/>
            <p:cNvSpPr/>
            <p:nvPr/>
          </p:nvSpPr>
          <p:spPr>
            <a:xfrm>
              <a:off x="4812250" y="2696825"/>
              <a:ext cx="373500" cy="315300"/>
            </a:xfrm>
            <a:prstGeom prst="rightArrow">
              <a:avLst>
                <a:gd fmla="val 50000" name="adj1"/>
                <a:gd fmla="val 50000" name="adj2"/>
              </a:avLst>
            </a:prstGeom>
            <a:solidFill>
              <a:srgbClr val="1155CC"/>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96" name="Google Shape;196;g37c5e9e52e0_0_136"/>
            <p:cNvPicPr preferRelativeResize="0"/>
            <p:nvPr/>
          </p:nvPicPr>
          <p:blipFill>
            <a:blip r:embed="rId4">
              <a:alphaModFix/>
            </a:blip>
            <a:stretch>
              <a:fillRect/>
            </a:stretch>
          </p:blipFill>
          <p:spPr>
            <a:xfrm>
              <a:off x="5279661" y="2045865"/>
              <a:ext cx="4823874" cy="646475"/>
            </a:xfrm>
            <a:prstGeom prst="rect">
              <a:avLst/>
            </a:prstGeom>
            <a:noFill/>
            <a:ln>
              <a:noFill/>
            </a:ln>
          </p:spPr>
        </p:pic>
        <p:pic>
          <p:nvPicPr>
            <p:cNvPr id="197" name="Google Shape;197;g37c5e9e52e0_0_136"/>
            <p:cNvPicPr preferRelativeResize="0"/>
            <p:nvPr/>
          </p:nvPicPr>
          <p:blipFill>
            <a:blip r:embed="rId5">
              <a:alphaModFix/>
            </a:blip>
            <a:stretch>
              <a:fillRect/>
            </a:stretch>
          </p:blipFill>
          <p:spPr>
            <a:xfrm>
              <a:off x="9253818" y="3428997"/>
              <a:ext cx="2740627" cy="362375"/>
            </a:xfrm>
            <a:prstGeom prst="rect">
              <a:avLst/>
            </a:prstGeom>
            <a:noFill/>
            <a:ln>
              <a:noFill/>
            </a:ln>
          </p:spPr>
        </p:pic>
        <p:pic>
          <p:nvPicPr>
            <p:cNvPr id="198" name="Google Shape;198;g37c5e9e52e0_0_136"/>
            <p:cNvPicPr preferRelativeResize="0"/>
            <p:nvPr/>
          </p:nvPicPr>
          <p:blipFill>
            <a:blip r:embed="rId6">
              <a:alphaModFix/>
            </a:blip>
            <a:stretch>
              <a:fillRect/>
            </a:stretch>
          </p:blipFill>
          <p:spPr>
            <a:xfrm>
              <a:off x="8824921" y="2689778"/>
              <a:ext cx="2131979" cy="400200"/>
            </a:xfrm>
            <a:prstGeom prst="rect">
              <a:avLst/>
            </a:prstGeom>
            <a:noFill/>
            <a:ln>
              <a:noFill/>
            </a:ln>
          </p:spPr>
        </p:pic>
        <p:pic>
          <p:nvPicPr>
            <p:cNvPr id="199" name="Google Shape;199;g37c5e9e52e0_0_136"/>
            <p:cNvPicPr preferRelativeResize="0"/>
            <p:nvPr/>
          </p:nvPicPr>
          <p:blipFill>
            <a:blip r:embed="rId7">
              <a:alphaModFix/>
            </a:blip>
            <a:stretch>
              <a:fillRect/>
            </a:stretch>
          </p:blipFill>
          <p:spPr>
            <a:xfrm>
              <a:off x="8824921" y="3055964"/>
              <a:ext cx="3245264" cy="400200"/>
            </a:xfrm>
            <a:prstGeom prst="rect">
              <a:avLst/>
            </a:prstGeom>
            <a:noFill/>
            <a:ln>
              <a:noFill/>
            </a:ln>
          </p:spPr>
        </p:pic>
      </p:grpSp>
      <p:grpSp>
        <p:nvGrpSpPr>
          <p:cNvPr id="200" name="Google Shape;200;g37c5e9e52e0_0_136"/>
          <p:cNvGrpSpPr/>
          <p:nvPr/>
        </p:nvGrpSpPr>
        <p:grpSpPr>
          <a:xfrm>
            <a:off x="5489325" y="4471921"/>
            <a:ext cx="6337022" cy="2386199"/>
            <a:chOff x="5489325" y="4471921"/>
            <a:chExt cx="6337022" cy="2386199"/>
          </a:xfrm>
        </p:grpSpPr>
        <p:sp>
          <p:nvSpPr>
            <p:cNvPr id="201" name="Google Shape;201;g37c5e9e52e0_0_136"/>
            <p:cNvSpPr txBox="1"/>
            <p:nvPr/>
          </p:nvSpPr>
          <p:spPr>
            <a:xfrm>
              <a:off x="8165425" y="4746107"/>
              <a:ext cx="1350300" cy="4926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it-IT" sz="2000">
                  <a:solidFill>
                    <a:schemeClr val="dk1"/>
                  </a:solidFill>
                </a:rPr>
                <a:t>Unknown</a:t>
              </a:r>
              <a:endParaRPr sz="2000"/>
            </a:p>
          </p:txBody>
        </p:sp>
        <p:sp>
          <p:nvSpPr>
            <p:cNvPr id="202" name="Google Shape;202;g37c5e9e52e0_0_136"/>
            <p:cNvSpPr txBox="1"/>
            <p:nvPr/>
          </p:nvSpPr>
          <p:spPr>
            <a:xfrm>
              <a:off x="5489325" y="6011521"/>
              <a:ext cx="3526200" cy="846600"/>
            </a:xfrm>
            <a:prstGeom prst="rect">
              <a:avLst/>
            </a:prstGeom>
            <a:noFill/>
            <a:ln>
              <a:noFill/>
            </a:ln>
          </p:spPr>
          <p:txBody>
            <a:bodyPr anchorCtr="0" anchor="t" bIns="91425" lIns="91425" spcFirstLastPara="1" rIns="91425" wrap="square" tIns="91425">
              <a:spAutoFit/>
            </a:bodyPr>
            <a:lstStyle/>
            <a:p>
              <a:pPr indent="-355600" lvl="0" marL="457200" rtl="0" algn="l">
                <a:lnSpc>
                  <a:spcPct val="115000"/>
                </a:lnSpc>
                <a:spcBef>
                  <a:spcPts val="0"/>
                </a:spcBef>
                <a:spcAft>
                  <a:spcPts val="0"/>
                </a:spcAft>
                <a:buClr>
                  <a:schemeClr val="dk1"/>
                </a:buClr>
                <a:buSzPts val="2000"/>
                <a:buChar char="●"/>
              </a:pPr>
              <a:r>
                <a:rPr lang="it-IT" sz="2000">
                  <a:solidFill>
                    <a:schemeClr val="dk1"/>
                  </a:solidFill>
                </a:rPr>
                <a:t>Monte-Carlo (MC)</a:t>
              </a:r>
              <a:endParaRPr sz="2000">
                <a:solidFill>
                  <a:schemeClr val="dk1"/>
                </a:solidFill>
              </a:endParaRPr>
            </a:p>
            <a:p>
              <a:pPr indent="-355600" lvl="0" marL="457200" rtl="0" algn="l">
                <a:lnSpc>
                  <a:spcPct val="115000"/>
                </a:lnSpc>
                <a:spcBef>
                  <a:spcPts val="0"/>
                </a:spcBef>
                <a:spcAft>
                  <a:spcPts val="0"/>
                </a:spcAft>
                <a:buClr>
                  <a:schemeClr val="dk1"/>
                </a:buClr>
                <a:buSzPts val="2000"/>
                <a:buChar char="●"/>
              </a:pPr>
              <a:r>
                <a:rPr lang="it-IT" sz="2000">
                  <a:solidFill>
                    <a:schemeClr val="dk1"/>
                  </a:solidFill>
                </a:rPr>
                <a:t>Temporal-Difference (TD)</a:t>
              </a:r>
              <a:endParaRPr sz="2000">
                <a:solidFill>
                  <a:schemeClr val="dk1"/>
                </a:solidFill>
              </a:endParaRPr>
            </a:p>
          </p:txBody>
        </p:sp>
        <p:sp>
          <p:nvSpPr>
            <p:cNvPr id="203" name="Google Shape;203;g37c5e9e52e0_0_136"/>
            <p:cNvSpPr/>
            <p:nvPr/>
          </p:nvSpPr>
          <p:spPr>
            <a:xfrm flipH="1" rot="-3181950">
              <a:off x="8163891" y="4550161"/>
              <a:ext cx="352201" cy="313621"/>
            </a:xfrm>
            <a:prstGeom prst="downArrow">
              <a:avLst>
                <a:gd fmla="val 50000" name="adj1"/>
                <a:gd fmla="val 50000" name="adj2"/>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04" name="Google Shape;204;g37c5e9e52e0_0_136"/>
            <p:cNvSpPr txBox="1"/>
            <p:nvPr/>
          </p:nvSpPr>
          <p:spPr>
            <a:xfrm>
              <a:off x="6109975" y="5454457"/>
              <a:ext cx="1797600" cy="4926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it-IT" sz="2000">
                  <a:solidFill>
                    <a:schemeClr val="dk1"/>
                  </a:solidFill>
                </a:rPr>
                <a:t>Finite # states</a:t>
              </a:r>
              <a:endParaRPr sz="2000"/>
            </a:p>
          </p:txBody>
        </p:sp>
        <p:sp>
          <p:nvSpPr>
            <p:cNvPr id="205" name="Google Shape;205;g37c5e9e52e0_0_136"/>
            <p:cNvSpPr txBox="1"/>
            <p:nvPr/>
          </p:nvSpPr>
          <p:spPr>
            <a:xfrm>
              <a:off x="9653000" y="5454457"/>
              <a:ext cx="2004900" cy="4926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it-IT" sz="2000">
                  <a:solidFill>
                    <a:schemeClr val="dk1"/>
                  </a:solidFill>
                </a:rPr>
                <a:t>Infinite # states</a:t>
              </a:r>
              <a:endParaRPr sz="2000"/>
            </a:p>
          </p:txBody>
        </p:sp>
        <p:sp>
          <p:nvSpPr>
            <p:cNvPr id="206" name="Google Shape;206;g37c5e9e52e0_0_136"/>
            <p:cNvSpPr txBox="1"/>
            <p:nvPr/>
          </p:nvSpPr>
          <p:spPr>
            <a:xfrm>
              <a:off x="9484547" y="6078476"/>
              <a:ext cx="2341800" cy="492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it-IT" sz="2000">
                  <a:solidFill>
                    <a:schemeClr val="dk1"/>
                  </a:solidFill>
                </a:rPr>
                <a:t>Actor-Critic Models</a:t>
              </a:r>
              <a:endParaRPr/>
            </a:p>
          </p:txBody>
        </p:sp>
        <p:cxnSp>
          <p:nvCxnSpPr>
            <p:cNvPr id="207" name="Google Shape;207;g37c5e9e52e0_0_136"/>
            <p:cNvCxnSpPr/>
            <p:nvPr/>
          </p:nvCxnSpPr>
          <p:spPr>
            <a:xfrm>
              <a:off x="7008775" y="5840759"/>
              <a:ext cx="0" cy="273300"/>
            </a:xfrm>
            <a:prstGeom prst="straightConnector1">
              <a:avLst/>
            </a:prstGeom>
            <a:noFill/>
            <a:ln cap="flat" cmpd="sng" w="9525">
              <a:solidFill>
                <a:schemeClr val="dk1"/>
              </a:solidFill>
              <a:prstDash val="solid"/>
              <a:round/>
              <a:headEnd len="med" w="med" type="none"/>
              <a:tailEnd len="med" w="med" type="triangle"/>
            </a:ln>
          </p:spPr>
        </p:cxnSp>
        <p:cxnSp>
          <p:nvCxnSpPr>
            <p:cNvPr id="208" name="Google Shape;208;g37c5e9e52e0_0_136"/>
            <p:cNvCxnSpPr/>
            <p:nvPr/>
          </p:nvCxnSpPr>
          <p:spPr>
            <a:xfrm flipH="1">
              <a:off x="10653325" y="5841392"/>
              <a:ext cx="2100" cy="315300"/>
            </a:xfrm>
            <a:prstGeom prst="straightConnector1">
              <a:avLst/>
            </a:prstGeom>
            <a:noFill/>
            <a:ln cap="flat" cmpd="sng" w="9525">
              <a:solidFill>
                <a:schemeClr val="dk1"/>
              </a:solidFill>
              <a:prstDash val="solid"/>
              <a:round/>
              <a:headEnd len="med" w="med" type="none"/>
              <a:tailEnd len="med" w="med" type="triangle"/>
            </a:ln>
          </p:spPr>
        </p:cxnSp>
        <p:sp>
          <p:nvSpPr>
            <p:cNvPr id="209" name="Google Shape;209;g37c5e9e52e0_0_136"/>
            <p:cNvSpPr txBox="1"/>
            <p:nvPr/>
          </p:nvSpPr>
          <p:spPr>
            <a:xfrm>
              <a:off x="10127301" y="6396970"/>
              <a:ext cx="1056300" cy="4311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it-IT" sz="1600">
                  <a:solidFill>
                    <a:srgbClr val="FF0000"/>
                  </a:solidFill>
                </a:rPr>
                <a:t>Our case</a:t>
              </a:r>
              <a:endParaRPr b="1" sz="1600">
                <a:solidFill>
                  <a:srgbClr val="FF0000"/>
                </a:solidFill>
              </a:endParaRPr>
            </a:p>
          </p:txBody>
        </p:sp>
        <p:cxnSp>
          <p:nvCxnSpPr>
            <p:cNvPr id="210" name="Google Shape;210;g37c5e9e52e0_0_136"/>
            <p:cNvCxnSpPr>
              <a:stCxn id="201" idx="2"/>
              <a:endCxn id="204" idx="0"/>
            </p:cNvCxnSpPr>
            <p:nvPr/>
          </p:nvCxnSpPr>
          <p:spPr>
            <a:xfrm flipH="1">
              <a:off x="7008775" y="5238707"/>
              <a:ext cx="1831800" cy="215700"/>
            </a:xfrm>
            <a:prstGeom prst="straightConnector1">
              <a:avLst/>
            </a:prstGeom>
            <a:noFill/>
            <a:ln cap="flat" cmpd="sng" w="9525">
              <a:solidFill>
                <a:schemeClr val="dk1"/>
              </a:solidFill>
              <a:prstDash val="solid"/>
              <a:round/>
              <a:headEnd len="med" w="med" type="none"/>
              <a:tailEnd len="med" w="med" type="triangle"/>
            </a:ln>
          </p:spPr>
        </p:cxnSp>
        <p:cxnSp>
          <p:nvCxnSpPr>
            <p:cNvPr id="211" name="Google Shape;211;g37c5e9e52e0_0_136"/>
            <p:cNvCxnSpPr>
              <a:stCxn id="201" idx="2"/>
              <a:endCxn id="205" idx="0"/>
            </p:cNvCxnSpPr>
            <p:nvPr/>
          </p:nvCxnSpPr>
          <p:spPr>
            <a:xfrm>
              <a:off x="8840575" y="5238707"/>
              <a:ext cx="1815000" cy="215700"/>
            </a:xfrm>
            <a:prstGeom prst="straightConnector1">
              <a:avLst/>
            </a:prstGeom>
            <a:noFill/>
            <a:ln cap="flat" cmpd="sng" w="9525">
              <a:solidFill>
                <a:schemeClr val="dk1"/>
              </a:solidFill>
              <a:prstDash val="solid"/>
              <a:round/>
              <a:headEnd len="med" w="med" type="none"/>
              <a:tailEnd len="med" w="med" type="triangle"/>
            </a:ln>
          </p:spPr>
        </p:cxnSp>
      </p:grpSp>
      <p:grpSp>
        <p:nvGrpSpPr>
          <p:cNvPr id="212" name="Google Shape;212;g37c5e9e52e0_0_136"/>
          <p:cNvGrpSpPr/>
          <p:nvPr/>
        </p:nvGrpSpPr>
        <p:grpSpPr>
          <a:xfrm>
            <a:off x="320500" y="4471919"/>
            <a:ext cx="4699800" cy="2276163"/>
            <a:chOff x="320500" y="4471919"/>
            <a:chExt cx="4699800" cy="2276163"/>
          </a:xfrm>
        </p:grpSpPr>
        <p:sp>
          <p:nvSpPr>
            <p:cNvPr id="213" name="Google Shape;213;g37c5e9e52e0_0_136"/>
            <p:cNvSpPr txBox="1"/>
            <p:nvPr/>
          </p:nvSpPr>
          <p:spPr>
            <a:xfrm>
              <a:off x="1947850" y="4736707"/>
              <a:ext cx="1014600" cy="4926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it-IT" sz="2000">
                  <a:solidFill>
                    <a:schemeClr val="dk1"/>
                  </a:solidFill>
                </a:rPr>
                <a:t>Known</a:t>
              </a:r>
              <a:endParaRPr sz="2000"/>
            </a:p>
          </p:txBody>
        </p:sp>
        <p:sp>
          <p:nvSpPr>
            <p:cNvPr id="214" name="Google Shape;214;g37c5e9e52e0_0_136"/>
            <p:cNvSpPr txBox="1"/>
            <p:nvPr/>
          </p:nvSpPr>
          <p:spPr>
            <a:xfrm>
              <a:off x="365650" y="5454457"/>
              <a:ext cx="4179000" cy="4926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it-IT" sz="2000">
                  <a:solidFill>
                    <a:schemeClr val="dk1"/>
                  </a:solidFill>
                </a:rPr>
                <a:t>Solve system of Bellman equations</a:t>
              </a:r>
              <a:endParaRPr sz="2000"/>
            </a:p>
          </p:txBody>
        </p:sp>
        <p:cxnSp>
          <p:nvCxnSpPr>
            <p:cNvPr id="215" name="Google Shape;215;g37c5e9e52e0_0_136"/>
            <p:cNvCxnSpPr>
              <a:stCxn id="213" idx="2"/>
              <a:endCxn id="214" idx="0"/>
            </p:cNvCxnSpPr>
            <p:nvPr/>
          </p:nvCxnSpPr>
          <p:spPr>
            <a:xfrm>
              <a:off x="2455150" y="5229307"/>
              <a:ext cx="0" cy="225300"/>
            </a:xfrm>
            <a:prstGeom prst="straightConnector1">
              <a:avLst/>
            </a:prstGeom>
            <a:noFill/>
            <a:ln cap="flat" cmpd="sng" w="9525">
              <a:solidFill>
                <a:schemeClr val="dk1"/>
              </a:solidFill>
              <a:prstDash val="solid"/>
              <a:round/>
              <a:headEnd len="med" w="med" type="none"/>
              <a:tailEnd len="med" w="med" type="triangle"/>
            </a:ln>
          </p:spPr>
        </p:cxnSp>
        <p:sp>
          <p:nvSpPr>
            <p:cNvPr id="216" name="Google Shape;216;g37c5e9e52e0_0_136"/>
            <p:cNvSpPr txBox="1"/>
            <p:nvPr/>
          </p:nvSpPr>
          <p:spPr>
            <a:xfrm>
              <a:off x="320500" y="5901482"/>
              <a:ext cx="4699800" cy="846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it-IT" sz="2000">
                  <a:solidFill>
                    <a:srgbClr val="FF0000"/>
                  </a:solidFill>
                </a:rPr>
                <a:t>Costly, sometimes impossible to solve!</a:t>
              </a:r>
              <a:br>
                <a:rPr lang="it-IT" sz="2000">
                  <a:solidFill>
                    <a:srgbClr val="FF0000"/>
                  </a:solidFill>
                </a:rPr>
              </a:br>
              <a:r>
                <a:rPr lang="it-IT" sz="2000"/>
                <a:t>In practice: Dynamic Programming (DP)</a:t>
              </a:r>
              <a:endParaRPr sz="2000"/>
            </a:p>
          </p:txBody>
        </p:sp>
        <p:sp>
          <p:nvSpPr>
            <p:cNvPr id="217" name="Google Shape;217;g37c5e9e52e0_0_136"/>
            <p:cNvSpPr/>
            <p:nvPr/>
          </p:nvSpPr>
          <p:spPr>
            <a:xfrm rot="3181950">
              <a:off x="2425896" y="4550159"/>
              <a:ext cx="352201" cy="313621"/>
            </a:xfrm>
            <a:prstGeom prst="downArrow">
              <a:avLst>
                <a:gd fmla="val 50000" name="adj1"/>
                <a:gd fmla="val 50000" name="adj2"/>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grpSp>
        <p:nvGrpSpPr>
          <p:cNvPr id="218" name="Google Shape;218;g37c5e9e52e0_0_136"/>
          <p:cNvGrpSpPr/>
          <p:nvPr/>
        </p:nvGrpSpPr>
        <p:grpSpPr>
          <a:xfrm>
            <a:off x="2773616" y="3732400"/>
            <a:ext cx="5437774" cy="880038"/>
            <a:chOff x="2773616" y="3732400"/>
            <a:chExt cx="5437774" cy="880038"/>
          </a:xfrm>
        </p:grpSpPr>
        <p:pic>
          <p:nvPicPr>
            <p:cNvPr id="219" name="Google Shape;219;g37c5e9e52e0_0_136"/>
            <p:cNvPicPr preferRelativeResize="0"/>
            <p:nvPr/>
          </p:nvPicPr>
          <p:blipFill>
            <a:blip r:embed="rId8">
              <a:alphaModFix/>
            </a:blip>
            <a:stretch>
              <a:fillRect/>
            </a:stretch>
          </p:blipFill>
          <p:spPr>
            <a:xfrm>
              <a:off x="2773616" y="4227338"/>
              <a:ext cx="5437774" cy="385100"/>
            </a:xfrm>
            <a:prstGeom prst="rect">
              <a:avLst/>
            </a:prstGeom>
            <a:noFill/>
            <a:ln>
              <a:noFill/>
            </a:ln>
          </p:spPr>
        </p:pic>
        <p:sp>
          <p:nvSpPr>
            <p:cNvPr id="220" name="Google Shape;220;g37c5e9e52e0_0_136"/>
            <p:cNvSpPr txBox="1"/>
            <p:nvPr/>
          </p:nvSpPr>
          <p:spPr>
            <a:xfrm>
              <a:off x="3770675" y="3863247"/>
              <a:ext cx="2968800" cy="4926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it-IT" sz="2000">
                  <a:solidFill>
                    <a:schemeClr val="dk1"/>
                  </a:solidFill>
                </a:rPr>
                <a:t>Environment dynamics</a:t>
              </a:r>
              <a:endParaRPr sz="2000"/>
            </a:p>
          </p:txBody>
        </p:sp>
        <p:cxnSp>
          <p:nvCxnSpPr>
            <p:cNvPr id="221" name="Google Shape;221;g37c5e9e52e0_0_136"/>
            <p:cNvCxnSpPr/>
            <p:nvPr/>
          </p:nvCxnSpPr>
          <p:spPr>
            <a:xfrm flipH="1">
              <a:off x="5233575" y="3732400"/>
              <a:ext cx="375600" cy="243600"/>
            </a:xfrm>
            <a:prstGeom prst="straightConnector1">
              <a:avLst/>
            </a:prstGeom>
            <a:noFill/>
            <a:ln cap="flat" cmpd="sng" w="9525">
              <a:solidFill>
                <a:schemeClr val="dk1"/>
              </a:solidFill>
              <a:prstDash val="solid"/>
              <a:round/>
              <a:headEnd len="med" w="med" type="none"/>
              <a:tailEnd len="med" w="med" type="triangle"/>
            </a:ln>
          </p:spPr>
        </p:cxn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9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g37c5e9e52e0_0_251"/>
          <p:cNvSpPr txBox="1"/>
          <p:nvPr>
            <p:ph type="title"/>
          </p:nvPr>
        </p:nvSpPr>
        <p:spPr>
          <a:xfrm>
            <a:off x="2545000" y="-36300"/>
            <a:ext cx="4699800" cy="11880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600"/>
              <a:buFont typeface="Arial"/>
              <a:buNone/>
            </a:pPr>
            <a:r>
              <a:rPr lang="it-IT">
                <a:solidFill>
                  <a:schemeClr val="lt1"/>
                </a:solidFill>
              </a:rPr>
              <a:t>2. Background</a:t>
            </a:r>
            <a:endParaRPr>
              <a:solidFill>
                <a:schemeClr val="lt1"/>
              </a:solidFill>
            </a:endParaRPr>
          </a:p>
        </p:txBody>
      </p:sp>
      <p:sp>
        <p:nvSpPr>
          <p:cNvPr id="228" name="Google Shape;228;g37c5e9e52e0_0_251"/>
          <p:cNvSpPr txBox="1"/>
          <p:nvPr>
            <p:ph idx="4294967295" type="body"/>
          </p:nvPr>
        </p:nvSpPr>
        <p:spPr>
          <a:xfrm>
            <a:off x="345550" y="1284025"/>
            <a:ext cx="9586800" cy="1029300"/>
          </a:xfrm>
          <a:prstGeom prst="rect">
            <a:avLst/>
          </a:prstGeom>
          <a:noFill/>
          <a:ln>
            <a:noFill/>
          </a:ln>
        </p:spPr>
        <p:txBody>
          <a:bodyPr anchorCtr="0" anchor="t" bIns="45700" lIns="91425" spcFirstLastPara="1" rIns="91425" wrap="square" tIns="45700">
            <a:normAutofit/>
          </a:bodyPr>
          <a:lstStyle/>
          <a:p>
            <a:pPr indent="0" lvl="0" marL="0" rtl="0" algn="l">
              <a:lnSpc>
                <a:spcPct val="115000"/>
              </a:lnSpc>
              <a:spcBef>
                <a:spcPts val="0"/>
              </a:spcBef>
              <a:spcAft>
                <a:spcPts val="0"/>
              </a:spcAft>
              <a:buNone/>
            </a:pPr>
            <a:r>
              <a:rPr b="1" lang="it-IT" sz="2400"/>
              <a:t>Value function approximation</a:t>
            </a:r>
            <a:endParaRPr b="1" sz="2400"/>
          </a:p>
          <a:p>
            <a:pPr indent="0" lvl="0" marL="0" rtl="0" algn="l">
              <a:lnSpc>
                <a:spcPct val="115000"/>
              </a:lnSpc>
              <a:spcBef>
                <a:spcPts val="0"/>
              </a:spcBef>
              <a:spcAft>
                <a:spcPts val="0"/>
              </a:spcAft>
              <a:buNone/>
            </a:pPr>
            <a:r>
              <a:rPr lang="it-IT" sz="2000"/>
              <a:t>Problem: Stock price is continuous </a:t>
            </a:r>
            <a:r>
              <a:rPr lang="it-IT" sz="2000"/>
              <a:t>➡ Infinite MDP ➡ Approximate value functions </a:t>
            </a:r>
            <a:r>
              <a:rPr b="1" lang="it-IT" sz="2000"/>
              <a:t> </a:t>
            </a:r>
            <a:r>
              <a:rPr lang="it-IT" sz="2000"/>
              <a:t> </a:t>
            </a:r>
            <a:endParaRPr sz="2000"/>
          </a:p>
        </p:txBody>
      </p:sp>
      <p:sp>
        <p:nvSpPr>
          <p:cNvPr id="229" name="Google Shape;229;g37c5e9e52e0_0_251"/>
          <p:cNvSpPr txBox="1"/>
          <p:nvPr>
            <p:ph idx="12" type="sldNum"/>
          </p:nvPr>
        </p:nvSpPr>
        <p:spPr>
          <a:xfrm>
            <a:off x="11409045" y="6333134"/>
            <a:ext cx="731700" cy="52500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it-IT"/>
              <a:t>‹#›</a:t>
            </a:fld>
            <a:endParaRPr/>
          </a:p>
        </p:txBody>
      </p:sp>
      <p:pic>
        <p:nvPicPr>
          <p:cNvPr id="230" name="Google Shape;230;g37c5e9e52e0_0_251"/>
          <p:cNvPicPr preferRelativeResize="0"/>
          <p:nvPr/>
        </p:nvPicPr>
        <p:blipFill>
          <a:blip r:embed="rId3">
            <a:alphaModFix/>
          </a:blip>
          <a:stretch>
            <a:fillRect/>
          </a:stretch>
        </p:blipFill>
        <p:spPr>
          <a:xfrm>
            <a:off x="1670875" y="2112025"/>
            <a:ext cx="1794025" cy="331600"/>
          </a:xfrm>
          <a:prstGeom prst="rect">
            <a:avLst/>
          </a:prstGeom>
          <a:noFill/>
          <a:ln>
            <a:noFill/>
          </a:ln>
        </p:spPr>
      </p:pic>
      <p:sp>
        <p:nvSpPr>
          <p:cNvPr id="231" name="Google Shape;231;g37c5e9e52e0_0_251"/>
          <p:cNvSpPr txBox="1"/>
          <p:nvPr/>
        </p:nvSpPr>
        <p:spPr>
          <a:xfrm>
            <a:off x="4251725" y="2031525"/>
            <a:ext cx="39273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it-IT" sz="2000">
                <a:latin typeface="Times New Roman"/>
                <a:ea typeface="Times New Roman"/>
                <a:cs typeface="Times New Roman"/>
                <a:sym typeface="Times New Roman"/>
              </a:rPr>
              <a:t>w</a:t>
            </a:r>
            <a:r>
              <a:rPr lang="it-IT" sz="2000"/>
              <a:t>: value function’s weight vector </a:t>
            </a:r>
            <a:endParaRPr sz="2000"/>
          </a:p>
        </p:txBody>
      </p:sp>
      <p:sp>
        <p:nvSpPr>
          <p:cNvPr id="232" name="Google Shape;232;g37c5e9e52e0_0_251"/>
          <p:cNvSpPr txBox="1"/>
          <p:nvPr>
            <p:ph idx="4294967295" type="body"/>
          </p:nvPr>
        </p:nvSpPr>
        <p:spPr>
          <a:xfrm>
            <a:off x="401200" y="2572650"/>
            <a:ext cx="9586800" cy="890100"/>
          </a:xfrm>
          <a:prstGeom prst="rect">
            <a:avLst/>
          </a:prstGeom>
          <a:noFill/>
          <a:ln>
            <a:noFill/>
          </a:ln>
        </p:spPr>
        <p:txBody>
          <a:bodyPr anchorCtr="0" anchor="t" bIns="45700" lIns="91425" spcFirstLastPara="1" rIns="91425" wrap="square" tIns="45700">
            <a:normAutofit/>
          </a:bodyPr>
          <a:lstStyle/>
          <a:p>
            <a:pPr indent="0" lvl="0" marL="0" rtl="0" algn="l">
              <a:lnSpc>
                <a:spcPct val="115000"/>
              </a:lnSpc>
              <a:spcBef>
                <a:spcPts val="0"/>
              </a:spcBef>
              <a:spcAft>
                <a:spcPts val="0"/>
              </a:spcAft>
              <a:buNone/>
            </a:pPr>
            <a:r>
              <a:rPr b="1" lang="it-IT" sz="2400"/>
              <a:t>Policy Gradient</a:t>
            </a:r>
            <a:endParaRPr b="1" sz="2400"/>
          </a:p>
          <a:p>
            <a:pPr indent="0" lvl="0" marL="0" rtl="0" algn="l">
              <a:lnSpc>
                <a:spcPct val="115000"/>
              </a:lnSpc>
              <a:spcBef>
                <a:spcPts val="0"/>
              </a:spcBef>
              <a:spcAft>
                <a:spcPts val="0"/>
              </a:spcAft>
              <a:buNone/>
            </a:pPr>
            <a:r>
              <a:rPr lang="it-IT" sz="2000"/>
              <a:t>Directly p</a:t>
            </a:r>
            <a:r>
              <a:rPr lang="it-IT" sz="2000"/>
              <a:t>arameterize policy </a:t>
            </a:r>
            <a:endParaRPr sz="2000"/>
          </a:p>
        </p:txBody>
      </p:sp>
      <p:pic>
        <p:nvPicPr>
          <p:cNvPr id="233" name="Google Shape;233;g37c5e9e52e0_0_251"/>
          <p:cNvPicPr preferRelativeResize="0"/>
          <p:nvPr/>
        </p:nvPicPr>
        <p:blipFill>
          <a:blip r:embed="rId4">
            <a:alphaModFix/>
          </a:blip>
          <a:stretch>
            <a:fillRect/>
          </a:stretch>
        </p:blipFill>
        <p:spPr>
          <a:xfrm>
            <a:off x="1006850" y="3421054"/>
            <a:ext cx="4286100" cy="387298"/>
          </a:xfrm>
          <a:prstGeom prst="rect">
            <a:avLst/>
          </a:prstGeom>
          <a:noFill/>
          <a:ln>
            <a:noFill/>
          </a:ln>
        </p:spPr>
      </p:pic>
      <p:sp>
        <p:nvSpPr>
          <p:cNvPr id="234" name="Google Shape;234;g37c5e9e52e0_0_251"/>
          <p:cNvSpPr txBox="1"/>
          <p:nvPr/>
        </p:nvSpPr>
        <p:spPr>
          <a:xfrm>
            <a:off x="5824575" y="3368404"/>
            <a:ext cx="42861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it-IT" sz="2000">
                <a:latin typeface="Times New Roman"/>
                <a:ea typeface="Times New Roman"/>
                <a:cs typeface="Times New Roman"/>
                <a:sym typeface="Times New Roman"/>
              </a:rPr>
              <a:t>θ</a:t>
            </a:r>
            <a:r>
              <a:rPr lang="it-IT" sz="2000"/>
              <a:t>: policy’s weight vector</a:t>
            </a:r>
            <a:endParaRPr sz="2000"/>
          </a:p>
        </p:txBody>
      </p:sp>
      <p:grpSp>
        <p:nvGrpSpPr>
          <p:cNvPr id="235" name="Google Shape;235;g37c5e9e52e0_0_251"/>
          <p:cNvGrpSpPr/>
          <p:nvPr/>
        </p:nvGrpSpPr>
        <p:grpSpPr>
          <a:xfrm>
            <a:off x="498950" y="3872138"/>
            <a:ext cx="10910100" cy="1112975"/>
            <a:chOff x="640950" y="5678676"/>
            <a:chExt cx="10910100" cy="1112975"/>
          </a:xfrm>
        </p:grpSpPr>
        <p:sp>
          <p:nvSpPr>
            <p:cNvPr id="236" name="Google Shape;236;g37c5e9e52e0_0_251"/>
            <p:cNvSpPr/>
            <p:nvPr/>
          </p:nvSpPr>
          <p:spPr>
            <a:xfrm>
              <a:off x="640950" y="5742626"/>
              <a:ext cx="10910100" cy="10293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37" name="Google Shape;237;g37c5e9e52e0_0_251"/>
            <p:cNvSpPr txBox="1"/>
            <p:nvPr/>
          </p:nvSpPr>
          <p:spPr>
            <a:xfrm>
              <a:off x="681300" y="5678676"/>
              <a:ext cx="10829400" cy="64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t-IT" sz="2800">
                  <a:solidFill>
                    <a:schemeClr val="dk1"/>
                  </a:solidFill>
                </a:rPr>
                <a:t>Actor-Critic Model = Value function approximation + Policy Gradient</a:t>
              </a:r>
              <a:endParaRPr sz="2800">
                <a:solidFill>
                  <a:schemeClr val="dk1"/>
                </a:solidFill>
              </a:endParaRPr>
            </a:p>
          </p:txBody>
        </p:sp>
        <p:sp>
          <p:nvSpPr>
            <p:cNvPr id="238" name="Google Shape;238;g37c5e9e52e0_0_251"/>
            <p:cNvSpPr txBox="1"/>
            <p:nvPr/>
          </p:nvSpPr>
          <p:spPr>
            <a:xfrm>
              <a:off x="8674725" y="6329950"/>
              <a:ext cx="17493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IT" sz="1800">
                  <a:solidFill>
                    <a:srgbClr val="FF0000"/>
                  </a:solidFill>
                </a:rPr>
                <a:t>Learnt by a</a:t>
              </a:r>
              <a:r>
                <a:rPr lang="it-IT" sz="1800">
                  <a:solidFill>
                    <a:srgbClr val="FF0000"/>
                  </a:solidFill>
                </a:rPr>
                <a:t>ctor</a:t>
              </a:r>
              <a:endParaRPr sz="1800">
                <a:solidFill>
                  <a:srgbClr val="FF0000"/>
                </a:solidFill>
              </a:endParaRPr>
            </a:p>
          </p:txBody>
        </p:sp>
        <p:sp>
          <p:nvSpPr>
            <p:cNvPr id="239" name="Google Shape;239;g37c5e9e52e0_0_251"/>
            <p:cNvSpPr txBox="1"/>
            <p:nvPr/>
          </p:nvSpPr>
          <p:spPr>
            <a:xfrm>
              <a:off x="4152825" y="6329951"/>
              <a:ext cx="17493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IT" sz="1800">
                  <a:solidFill>
                    <a:srgbClr val="FF0000"/>
                  </a:solidFill>
                </a:rPr>
                <a:t>Learnt by critic</a:t>
              </a:r>
              <a:endParaRPr sz="1800">
                <a:solidFill>
                  <a:srgbClr val="FF0000"/>
                </a:solidFill>
              </a:endParaRPr>
            </a:p>
          </p:txBody>
        </p:sp>
        <p:cxnSp>
          <p:nvCxnSpPr>
            <p:cNvPr id="240" name="Google Shape;240;g37c5e9e52e0_0_251"/>
            <p:cNvCxnSpPr/>
            <p:nvPr/>
          </p:nvCxnSpPr>
          <p:spPr>
            <a:xfrm>
              <a:off x="4977000" y="6152801"/>
              <a:ext cx="0" cy="261900"/>
            </a:xfrm>
            <a:prstGeom prst="straightConnector1">
              <a:avLst/>
            </a:prstGeom>
            <a:noFill/>
            <a:ln cap="flat" cmpd="sng" w="9525">
              <a:solidFill>
                <a:schemeClr val="dk1"/>
              </a:solidFill>
              <a:prstDash val="solid"/>
              <a:round/>
              <a:headEnd len="med" w="med" type="none"/>
              <a:tailEnd len="med" w="med" type="triangle"/>
            </a:ln>
          </p:spPr>
        </p:cxnSp>
        <p:cxnSp>
          <p:nvCxnSpPr>
            <p:cNvPr id="241" name="Google Shape;241;g37c5e9e52e0_0_251"/>
            <p:cNvCxnSpPr/>
            <p:nvPr/>
          </p:nvCxnSpPr>
          <p:spPr>
            <a:xfrm>
              <a:off x="9469850" y="6185426"/>
              <a:ext cx="0" cy="261900"/>
            </a:xfrm>
            <a:prstGeom prst="straightConnector1">
              <a:avLst/>
            </a:prstGeom>
            <a:noFill/>
            <a:ln cap="flat" cmpd="sng" w="9525">
              <a:solidFill>
                <a:schemeClr val="dk1"/>
              </a:solidFill>
              <a:prstDash val="solid"/>
              <a:round/>
              <a:headEnd len="med" w="med" type="none"/>
              <a:tailEnd len="med" w="med" type="triangle"/>
            </a:ln>
          </p:spPr>
        </p:cxn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3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3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3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3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g37c5e9e52e0_0_313"/>
          <p:cNvSpPr/>
          <p:nvPr/>
        </p:nvSpPr>
        <p:spPr>
          <a:xfrm>
            <a:off x="6324752" y="2412225"/>
            <a:ext cx="5420400" cy="2788200"/>
          </a:xfrm>
          <a:prstGeom prst="roundRect">
            <a:avLst>
              <a:gd fmla="val 7090" name="adj"/>
            </a:avLst>
          </a:prstGeom>
          <a:solidFill>
            <a:srgbClr val="FFD966"/>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it-IT" sz="2000"/>
              <a:t>Off</a:t>
            </a:r>
            <a:r>
              <a:rPr lang="it-IT" sz="2000"/>
              <a:t>-policy** models</a:t>
            </a:r>
            <a:endParaRPr sz="2000"/>
          </a:p>
          <a:p>
            <a:pPr indent="0" lvl="0" marL="0" rtl="0" algn="ctr">
              <a:lnSpc>
                <a:spcPct val="115000"/>
              </a:lnSpc>
              <a:spcBef>
                <a:spcPts val="0"/>
              </a:spcBef>
              <a:spcAft>
                <a:spcPts val="0"/>
              </a:spcAft>
              <a:buNone/>
            </a:pPr>
            <a:r>
              <a:rPr lang="it-IT" sz="2000">
                <a:solidFill>
                  <a:schemeClr val="dk1"/>
                </a:solidFill>
              </a:rPr>
              <a:t>target policy ≠ behavior policy</a:t>
            </a:r>
            <a:endParaRPr sz="2000"/>
          </a:p>
        </p:txBody>
      </p:sp>
      <p:sp>
        <p:nvSpPr>
          <p:cNvPr id="248" name="Google Shape;248;g37c5e9e52e0_0_313"/>
          <p:cNvSpPr/>
          <p:nvPr/>
        </p:nvSpPr>
        <p:spPr>
          <a:xfrm>
            <a:off x="464350" y="2412225"/>
            <a:ext cx="5420400" cy="2788200"/>
          </a:xfrm>
          <a:prstGeom prst="roundRect">
            <a:avLst>
              <a:gd fmla="val 7090" name="adj"/>
            </a:avLst>
          </a:prstGeom>
          <a:solidFill>
            <a:srgbClr val="FFD966"/>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it-IT" sz="2000"/>
              <a:t>On-policy* models</a:t>
            </a:r>
            <a:endParaRPr sz="2000"/>
          </a:p>
          <a:p>
            <a:pPr indent="0" lvl="0" marL="0" rtl="0" algn="ctr">
              <a:lnSpc>
                <a:spcPct val="115000"/>
              </a:lnSpc>
              <a:spcBef>
                <a:spcPts val="0"/>
              </a:spcBef>
              <a:spcAft>
                <a:spcPts val="0"/>
              </a:spcAft>
              <a:buNone/>
            </a:pPr>
            <a:r>
              <a:rPr lang="it-IT" sz="2000"/>
              <a:t>target policy = behavior policy</a:t>
            </a:r>
            <a:endParaRPr sz="2000"/>
          </a:p>
        </p:txBody>
      </p:sp>
      <p:sp>
        <p:nvSpPr>
          <p:cNvPr id="249" name="Google Shape;249;g37c5e9e52e0_0_313"/>
          <p:cNvSpPr txBox="1"/>
          <p:nvPr>
            <p:ph type="title"/>
          </p:nvPr>
        </p:nvSpPr>
        <p:spPr>
          <a:xfrm>
            <a:off x="2545000" y="-36300"/>
            <a:ext cx="4699800" cy="11880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600"/>
              <a:buFont typeface="Arial"/>
              <a:buNone/>
            </a:pPr>
            <a:r>
              <a:rPr lang="it-IT">
                <a:solidFill>
                  <a:schemeClr val="lt1"/>
                </a:solidFill>
              </a:rPr>
              <a:t>3</a:t>
            </a:r>
            <a:r>
              <a:rPr lang="it-IT">
                <a:solidFill>
                  <a:schemeClr val="lt1"/>
                </a:solidFill>
              </a:rPr>
              <a:t>. Models</a:t>
            </a:r>
            <a:endParaRPr>
              <a:solidFill>
                <a:schemeClr val="lt1"/>
              </a:solidFill>
            </a:endParaRPr>
          </a:p>
        </p:txBody>
      </p:sp>
      <p:sp>
        <p:nvSpPr>
          <p:cNvPr id="250" name="Google Shape;250;g37c5e9e52e0_0_313"/>
          <p:cNvSpPr txBox="1"/>
          <p:nvPr>
            <p:ph idx="12" type="sldNum"/>
          </p:nvPr>
        </p:nvSpPr>
        <p:spPr>
          <a:xfrm>
            <a:off x="11409045" y="6333134"/>
            <a:ext cx="731700" cy="52500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it-IT"/>
              <a:t>‹#›</a:t>
            </a:fld>
            <a:endParaRPr/>
          </a:p>
        </p:txBody>
      </p:sp>
      <p:sp>
        <p:nvSpPr>
          <p:cNvPr id="251" name="Google Shape;251;g37c5e9e52e0_0_313"/>
          <p:cNvSpPr/>
          <p:nvPr/>
        </p:nvSpPr>
        <p:spPr>
          <a:xfrm>
            <a:off x="4671800" y="1377213"/>
            <a:ext cx="2865900" cy="623700"/>
          </a:xfrm>
          <a:prstGeom prst="roundRect">
            <a:avLst>
              <a:gd fmla="val 16667" name="adj"/>
            </a:avLst>
          </a:prstGeom>
          <a:solidFill>
            <a:srgbClr val="FFD9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t-IT" sz="2000"/>
              <a:t>Actor-Critic Models</a:t>
            </a:r>
            <a:endParaRPr sz="2000"/>
          </a:p>
        </p:txBody>
      </p:sp>
      <p:sp>
        <p:nvSpPr>
          <p:cNvPr id="252" name="Google Shape;252;g37c5e9e52e0_0_313"/>
          <p:cNvSpPr/>
          <p:nvPr/>
        </p:nvSpPr>
        <p:spPr>
          <a:xfrm>
            <a:off x="614617" y="3330375"/>
            <a:ext cx="5148000" cy="722100"/>
          </a:xfrm>
          <a:prstGeom prst="roundRect">
            <a:avLst>
              <a:gd fmla="val 16667" name="adj"/>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it-IT" sz="1600"/>
              <a:t>Advantage Actor-Critic (A2C</a:t>
            </a:r>
            <a:r>
              <a:rPr lang="it-IT" sz="1600"/>
              <a:t>) [1]</a:t>
            </a:r>
            <a:endParaRPr sz="1600"/>
          </a:p>
          <a:p>
            <a:pPr indent="0" lvl="0" marL="457200" rtl="0" algn="ctr">
              <a:lnSpc>
                <a:spcPct val="115000"/>
              </a:lnSpc>
              <a:spcBef>
                <a:spcPts val="0"/>
              </a:spcBef>
              <a:spcAft>
                <a:spcPts val="0"/>
              </a:spcAft>
              <a:buNone/>
            </a:pPr>
            <a:r>
              <a:rPr lang="it-IT" sz="1600"/>
              <a:t>Stabilized and improved policy gradient</a:t>
            </a:r>
            <a:endParaRPr sz="1600"/>
          </a:p>
        </p:txBody>
      </p:sp>
      <p:sp>
        <p:nvSpPr>
          <p:cNvPr id="253" name="Google Shape;253;g37c5e9e52e0_0_313"/>
          <p:cNvSpPr/>
          <p:nvPr/>
        </p:nvSpPr>
        <p:spPr>
          <a:xfrm>
            <a:off x="614617" y="4228249"/>
            <a:ext cx="5148000" cy="722100"/>
          </a:xfrm>
          <a:prstGeom prst="roundRect">
            <a:avLst>
              <a:gd fmla="val 16667" name="adj"/>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it-IT" sz="1600"/>
              <a:t>Proximal Policy Optimization (PPO) </a:t>
            </a:r>
            <a:r>
              <a:rPr lang="it-IT" sz="1600"/>
              <a:t>[2]</a:t>
            </a:r>
            <a:endParaRPr sz="1600"/>
          </a:p>
          <a:p>
            <a:pPr indent="0" lvl="0" marL="0" rtl="0" algn="ctr">
              <a:lnSpc>
                <a:spcPct val="115000"/>
              </a:lnSpc>
              <a:spcBef>
                <a:spcPts val="0"/>
              </a:spcBef>
              <a:spcAft>
                <a:spcPts val="0"/>
              </a:spcAft>
              <a:buNone/>
            </a:pPr>
            <a:r>
              <a:rPr lang="it-IT" sz="1600"/>
              <a:t>Improved Trust Region Policy Optimization (TRPO)</a:t>
            </a:r>
            <a:endParaRPr sz="1600"/>
          </a:p>
        </p:txBody>
      </p:sp>
      <p:sp>
        <p:nvSpPr>
          <p:cNvPr id="254" name="Google Shape;254;g37c5e9e52e0_0_313"/>
          <p:cNvSpPr/>
          <p:nvPr/>
        </p:nvSpPr>
        <p:spPr>
          <a:xfrm>
            <a:off x="6463785" y="3330377"/>
            <a:ext cx="5148000" cy="722100"/>
          </a:xfrm>
          <a:prstGeom prst="roundRect">
            <a:avLst>
              <a:gd fmla="val 16667" name="adj"/>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it-IT" sz="1600"/>
              <a:t>Deep Deterministic Policy Gradient (DDPG) </a:t>
            </a:r>
            <a:r>
              <a:rPr lang="it-IT" sz="1600"/>
              <a:t>[3]</a:t>
            </a:r>
            <a:endParaRPr sz="1600"/>
          </a:p>
          <a:p>
            <a:pPr indent="0" lvl="0" marL="457200" rtl="0" algn="ctr">
              <a:lnSpc>
                <a:spcPct val="115000"/>
              </a:lnSpc>
              <a:spcBef>
                <a:spcPts val="0"/>
              </a:spcBef>
              <a:spcAft>
                <a:spcPts val="0"/>
              </a:spcAft>
              <a:buNone/>
            </a:pPr>
            <a:r>
              <a:rPr lang="it-IT" sz="1600"/>
              <a:t>Combined </a:t>
            </a:r>
            <a:r>
              <a:rPr lang="it-IT" sz="1600"/>
              <a:t>DPG </a:t>
            </a:r>
            <a:r>
              <a:rPr lang="it-IT" sz="1600"/>
              <a:t>and</a:t>
            </a:r>
            <a:r>
              <a:rPr lang="it-IT" sz="1600"/>
              <a:t> Deep Q-Network (DQN)</a:t>
            </a:r>
            <a:endParaRPr sz="1600"/>
          </a:p>
        </p:txBody>
      </p:sp>
      <p:sp>
        <p:nvSpPr>
          <p:cNvPr id="255" name="Google Shape;255;g37c5e9e52e0_0_313"/>
          <p:cNvSpPr/>
          <p:nvPr/>
        </p:nvSpPr>
        <p:spPr>
          <a:xfrm>
            <a:off x="6463785" y="4228249"/>
            <a:ext cx="5148000" cy="722100"/>
          </a:xfrm>
          <a:prstGeom prst="roundRect">
            <a:avLst>
              <a:gd fmla="val 16667" name="adj"/>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it-IT" sz="1600"/>
              <a:t>Twin Delayed DDPG (TD3) </a:t>
            </a:r>
            <a:r>
              <a:rPr lang="it-IT" sz="1600"/>
              <a:t>[4]</a:t>
            </a:r>
            <a:endParaRPr sz="1600"/>
          </a:p>
          <a:p>
            <a:pPr indent="0" lvl="0" marL="457200" rtl="0" algn="ctr">
              <a:lnSpc>
                <a:spcPct val="115000"/>
              </a:lnSpc>
              <a:spcBef>
                <a:spcPts val="0"/>
              </a:spcBef>
              <a:spcAft>
                <a:spcPts val="0"/>
              </a:spcAft>
              <a:buNone/>
            </a:pPr>
            <a:r>
              <a:rPr lang="it-IT" sz="1600"/>
              <a:t>Direct successor of DDPG with 3 improvements</a:t>
            </a:r>
            <a:endParaRPr sz="1600"/>
          </a:p>
        </p:txBody>
      </p:sp>
      <p:cxnSp>
        <p:nvCxnSpPr>
          <p:cNvPr id="256" name="Google Shape;256;g37c5e9e52e0_0_313"/>
          <p:cNvCxnSpPr>
            <a:stCxn id="251" idx="2"/>
            <a:endCxn id="248" idx="0"/>
          </p:cNvCxnSpPr>
          <p:nvPr/>
        </p:nvCxnSpPr>
        <p:spPr>
          <a:xfrm flipH="1">
            <a:off x="3174650" y="2000913"/>
            <a:ext cx="2930100" cy="411300"/>
          </a:xfrm>
          <a:prstGeom prst="straightConnector1">
            <a:avLst/>
          </a:prstGeom>
          <a:noFill/>
          <a:ln cap="flat" cmpd="sng" w="9525">
            <a:solidFill>
              <a:schemeClr val="dk1"/>
            </a:solidFill>
            <a:prstDash val="solid"/>
            <a:round/>
            <a:headEnd len="med" w="med" type="none"/>
            <a:tailEnd len="med" w="med" type="triangle"/>
          </a:ln>
        </p:spPr>
      </p:cxnSp>
      <p:cxnSp>
        <p:nvCxnSpPr>
          <p:cNvPr id="257" name="Google Shape;257;g37c5e9e52e0_0_313"/>
          <p:cNvCxnSpPr>
            <a:stCxn id="251" idx="2"/>
            <a:endCxn id="247" idx="0"/>
          </p:cNvCxnSpPr>
          <p:nvPr/>
        </p:nvCxnSpPr>
        <p:spPr>
          <a:xfrm>
            <a:off x="6104750" y="2000913"/>
            <a:ext cx="2930100" cy="411300"/>
          </a:xfrm>
          <a:prstGeom prst="straightConnector1">
            <a:avLst/>
          </a:prstGeom>
          <a:noFill/>
          <a:ln cap="flat" cmpd="sng" w="9525">
            <a:solidFill>
              <a:schemeClr val="dk1"/>
            </a:solidFill>
            <a:prstDash val="solid"/>
            <a:round/>
            <a:headEnd len="med" w="med" type="none"/>
            <a:tailEnd len="med" w="med" type="triangle"/>
          </a:ln>
        </p:spPr>
      </p:cxnSp>
      <p:sp>
        <p:nvSpPr>
          <p:cNvPr id="258" name="Google Shape;258;g37c5e9e52e0_0_313"/>
          <p:cNvSpPr txBox="1"/>
          <p:nvPr/>
        </p:nvSpPr>
        <p:spPr>
          <a:xfrm>
            <a:off x="221550" y="5426400"/>
            <a:ext cx="11451900" cy="1431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it-IT" sz="1200"/>
              <a:t>* </a:t>
            </a:r>
            <a:r>
              <a:rPr lang="it-IT" sz="1200"/>
              <a:t>On-policy methods: </a:t>
            </a:r>
            <a:r>
              <a:rPr lang="it-IT" sz="1200"/>
              <a:t>evaluate and improve policy that is used to make actions</a:t>
            </a:r>
            <a:endParaRPr sz="1200"/>
          </a:p>
          <a:p>
            <a:pPr indent="0" lvl="0" marL="0" rtl="0" algn="l">
              <a:lnSpc>
                <a:spcPct val="115000"/>
              </a:lnSpc>
              <a:spcBef>
                <a:spcPts val="0"/>
              </a:spcBef>
              <a:spcAft>
                <a:spcPts val="0"/>
              </a:spcAft>
              <a:buNone/>
            </a:pPr>
            <a:r>
              <a:rPr lang="it-IT" sz="1200"/>
              <a:t>** Off-policy methods: evaluate and improve a policy that are different from the policy used to make actions</a:t>
            </a:r>
            <a:endParaRPr sz="1200"/>
          </a:p>
          <a:p>
            <a:pPr indent="0" lvl="0" marL="0" rtl="0" algn="l">
              <a:lnSpc>
                <a:spcPct val="115000"/>
              </a:lnSpc>
              <a:spcBef>
                <a:spcPts val="0"/>
              </a:spcBef>
              <a:spcAft>
                <a:spcPts val="0"/>
              </a:spcAft>
              <a:buNone/>
            </a:pPr>
            <a:r>
              <a:rPr lang="it-IT" sz="1200"/>
              <a:t>[1] V. Mnih et. al., “Asynchronous methods for deep reinforcement learning,” in International conference on machine learning. PmLR, 2016, pp. 1928–1937.</a:t>
            </a:r>
            <a:endParaRPr sz="1200"/>
          </a:p>
          <a:p>
            <a:pPr indent="0" lvl="0" marL="0" rtl="0" algn="l">
              <a:lnSpc>
                <a:spcPct val="115000"/>
              </a:lnSpc>
              <a:spcBef>
                <a:spcPts val="0"/>
              </a:spcBef>
              <a:spcAft>
                <a:spcPts val="0"/>
              </a:spcAft>
              <a:buNone/>
            </a:pPr>
            <a:r>
              <a:rPr lang="it-IT" sz="1200"/>
              <a:t>[2] J. Schulman et. al., “Proximal policy optimization algorithms,” arXiv preprint arXiv:1707.06347, 2017</a:t>
            </a:r>
            <a:endParaRPr sz="1200"/>
          </a:p>
          <a:p>
            <a:pPr indent="0" lvl="0" marL="0" rtl="0" algn="l">
              <a:lnSpc>
                <a:spcPct val="115000"/>
              </a:lnSpc>
              <a:spcBef>
                <a:spcPts val="0"/>
              </a:spcBef>
              <a:spcAft>
                <a:spcPts val="0"/>
              </a:spcAft>
              <a:buNone/>
            </a:pPr>
            <a:r>
              <a:rPr lang="it-IT" sz="1200"/>
              <a:t>[3] T. P. Lillicrap et. al., “Continuous control with deep reinforcement learning,” arXiv preprint arXiv:1509.02971, 2015.</a:t>
            </a:r>
            <a:endParaRPr sz="1200"/>
          </a:p>
          <a:p>
            <a:pPr indent="0" lvl="0" marL="0" rtl="0" algn="l">
              <a:lnSpc>
                <a:spcPct val="115000"/>
              </a:lnSpc>
              <a:spcBef>
                <a:spcPts val="0"/>
              </a:spcBef>
              <a:spcAft>
                <a:spcPts val="0"/>
              </a:spcAft>
              <a:buNone/>
            </a:pPr>
            <a:r>
              <a:rPr lang="it-IT" sz="1200"/>
              <a:t>[4] S. Fujimoto et. al., “Addressing function approximation error in actor-critic methods,” in International conference on machine learning. PMLR, 2018, pp. 1587–1596.</a:t>
            </a:r>
            <a:endParaRPr sz="12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g37c5e9e52e0_0_354"/>
          <p:cNvSpPr txBox="1"/>
          <p:nvPr>
            <p:ph type="title"/>
          </p:nvPr>
        </p:nvSpPr>
        <p:spPr>
          <a:xfrm>
            <a:off x="2545000" y="-36300"/>
            <a:ext cx="4699800" cy="11880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600"/>
              <a:buFont typeface="Arial"/>
              <a:buNone/>
            </a:pPr>
            <a:r>
              <a:rPr lang="it-IT">
                <a:solidFill>
                  <a:schemeClr val="lt1"/>
                </a:solidFill>
              </a:rPr>
              <a:t>3. Models</a:t>
            </a:r>
            <a:endParaRPr>
              <a:solidFill>
                <a:schemeClr val="lt1"/>
              </a:solidFill>
            </a:endParaRPr>
          </a:p>
        </p:txBody>
      </p:sp>
      <p:sp>
        <p:nvSpPr>
          <p:cNvPr id="265" name="Google Shape;265;g37c5e9e52e0_0_354"/>
          <p:cNvSpPr txBox="1"/>
          <p:nvPr>
            <p:ph idx="12" type="sldNum"/>
          </p:nvPr>
        </p:nvSpPr>
        <p:spPr>
          <a:xfrm>
            <a:off x="11409045" y="6333134"/>
            <a:ext cx="731700" cy="52500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it-IT"/>
              <a:t>‹#›</a:t>
            </a:fld>
            <a:endParaRPr/>
          </a:p>
        </p:txBody>
      </p:sp>
      <p:sp>
        <p:nvSpPr>
          <p:cNvPr id="266" name="Google Shape;266;g37c5e9e52e0_0_354"/>
          <p:cNvSpPr txBox="1"/>
          <p:nvPr/>
        </p:nvSpPr>
        <p:spPr>
          <a:xfrm>
            <a:off x="4596000" y="1151700"/>
            <a:ext cx="3000000" cy="5541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it-IT" sz="2400">
                <a:solidFill>
                  <a:schemeClr val="dk1"/>
                </a:solidFill>
              </a:rPr>
              <a:t>On-policy models</a:t>
            </a:r>
            <a:endParaRPr b="1" sz="2400"/>
          </a:p>
        </p:txBody>
      </p:sp>
      <p:grpSp>
        <p:nvGrpSpPr>
          <p:cNvPr id="267" name="Google Shape;267;g37c5e9e52e0_0_354"/>
          <p:cNvGrpSpPr/>
          <p:nvPr/>
        </p:nvGrpSpPr>
        <p:grpSpPr>
          <a:xfrm>
            <a:off x="280813" y="1753275"/>
            <a:ext cx="5659838" cy="4386900"/>
            <a:chOff x="280813" y="1753275"/>
            <a:chExt cx="5659838" cy="4386900"/>
          </a:xfrm>
        </p:grpSpPr>
        <p:grpSp>
          <p:nvGrpSpPr>
            <p:cNvPr id="268" name="Google Shape;268;g37c5e9e52e0_0_354"/>
            <p:cNvGrpSpPr/>
            <p:nvPr/>
          </p:nvGrpSpPr>
          <p:grpSpPr>
            <a:xfrm>
              <a:off x="280813" y="1753275"/>
              <a:ext cx="5659800" cy="4386900"/>
              <a:chOff x="280813" y="1753275"/>
              <a:chExt cx="5659800" cy="4386900"/>
            </a:xfrm>
          </p:grpSpPr>
          <p:sp>
            <p:nvSpPr>
              <p:cNvPr id="269" name="Google Shape;269;g37c5e9e52e0_0_354"/>
              <p:cNvSpPr txBox="1"/>
              <p:nvPr/>
            </p:nvSpPr>
            <p:spPr>
              <a:xfrm>
                <a:off x="280813" y="1753275"/>
                <a:ext cx="5659800" cy="4386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it-IT" sz="2000">
                    <a:solidFill>
                      <a:schemeClr val="dk1"/>
                    </a:solidFill>
                  </a:rPr>
                  <a:t>Advantage Actor-Critic (A2C</a:t>
                </a:r>
                <a:r>
                  <a:rPr lang="it-IT" sz="2000">
                    <a:solidFill>
                      <a:schemeClr val="dk1"/>
                    </a:solidFill>
                  </a:rPr>
                  <a:t>)</a:t>
                </a:r>
                <a:endParaRPr sz="2000">
                  <a:solidFill>
                    <a:schemeClr val="dk1"/>
                  </a:solidFill>
                </a:endParaRPr>
              </a:p>
              <a:p>
                <a:pPr indent="-355600" lvl="0" marL="457200" rtl="0" algn="l">
                  <a:lnSpc>
                    <a:spcPct val="115000"/>
                  </a:lnSpc>
                  <a:spcBef>
                    <a:spcPts val="0"/>
                  </a:spcBef>
                  <a:spcAft>
                    <a:spcPts val="0"/>
                  </a:spcAft>
                  <a:buClr>
                    <a:schemeClr val="dk1"/>
                  </a:buClr>
                  <a:buSzPts val="2000"/>
                  <a:buChar char="●"/>
                </a:pPr>
                <a:r>
                  <a:rPr lang="it-IT" sz="2000">
                    <a:solidFill>
                      <a:schemeClr val="dk1"/>
                    </a:solidFill>
                  </a:rPr>
                  <a:t>Issue: High variance in policy gradients</a:t>
                </a:r>
                <a:endParaRPr sz="2000">
                  <a:solidFill>
                    <a:schemeClr val="dk1"/>
                  </a:solidFill>
                </a:endParaRPr>
              </a:p>
              <a:p>
                <a:pPr indent="-355600" lvl="0" marL="457200" rtl="0" algn="l">
                  <a:lnSpc>
                    <a:spcPct val="115000"/>
                  </a:lnSpc>
                  <a:spcBef>
                    <a:spcPts val="0"/>
                  </a:spcBef>
                  <a:spcAft>
                    <a:spcPts val="0"/>
                  </a:spcAft>
                  <a:buClr>
                    <a:schemeClr val="dk1"/>
                  </a:buClr>
                  <a:buSzPts val="2000"/>
                  <a:buChar char="●"/>
                </a:pPr>
                <a:r>
                  <a:rPr lang="it-IT" sz="2000">
                    <a:solidFill>
                      <a:schemeClr val="dk1"/>
                    </a:solidFill>
                  </a:rPr>
                  <a:t>A2C’s proposal: “Advantage”</a:t>
                </a:r>
                <a:endParaRPr sz="2000">
                  <a:solidFill>
                    <a:schemeClr val="dk1"/>
                  </a:solidFill>
                </a:endParaRPr>
              </a:p>
              <a:p>
                <a:pPr indent="0" lvl="0" marL="0" rtl="0" algn="l">
                  <a:lnSpc>
                    <a:spcPct val="115000"/>
                  </a:lnSpc>
                  <a:spcBef>
                    <a:spcPts val="0"/>
                  </a:spcBef>
                  <a:spcAft>
                    <a:spcPts val="0"/>
                  </a:spcAft>
                  <a:buNone/>
                </a:pPr>
                <a:r>
                  <a:t/>
                </a:r>
                <a:endParaRPr sz="2000">
                  <a:solidFill>
                    <a:schemeClr val="dk1"/>
                  </a:solidFill>
                </a:endParaRPr>
              </a:p>
              <a:p>
                <a:pPr indent="0" lvl="0" marL="457200" rtl="0" algn="l">
                  <a:lnSpc>
                    <a:spcPct val="115000"/>
                  </a:lnSpc>
                  <a:spcBef>
                    <a:spcPts val="0"/>
                  </a:spcBef>
                  <a:spcAft>
                    <a:spcPts val="0"/>
                  </a:spcAft>
                  <a:buNone/>
                </a:pPr>
                <a:r>
                  <a:t/>
                </a:r>
                <a:endParaRPr sz="2000">
                  <a:solidFill>
                    <a:schemeClr val="dk1"/>
                  </a:solidFill>
                </a:endParaRPr>
              </a:p>
              <a:p>
                <a:pPr indent="-355600" lvl="0" marL="457200" rtl="0" algn="l">
                  <a:lnSpc>
                    <a:spcPct val="115000"/>
                  </a:lnSpc>
                  <a:spcBef>
                    <a:spcPts val="0"/>
                  </a:spcBef>
                  <a:spcAft>
                    <a:spcPts val="0"/>
                  </a:spcAft>
                  <a:buClr>
                    <a:schemeClr val="dk1"/>
                  </a:buClr>
                  <a:buSzPts val="2000"/>
                  <a:buChar char="●"/>
                </a:pPr>
                <a:r>
                  <a:rPr lang="it-IT" sz="2000">
                    <a:solidFill>
                      <a:schemeClr val="dk1"/>
                    </a:solidFill>
                  </a:rPr>
                  <a:t>Actor updates </a:t>
                </a:r>
                <a:r>
                  <a:rPr b="1" i="1" lang="it-IT" sz="2000">
                    <a:solidFill>
                      <a:schemeClr val="dk1"/>
                    </a:solidFill>
                    <a:latin typeface="Times New Roman"/>
                    <a:ea typeface="Times New Roman"/>
                    <a:cs typeface="Times New Roman"/>
                    <a:sym typeface="Times New Roman"/>
                  </a:rPr>
                  <a:t>θ</a:t>
                </a:r>
                <a:endParaRPr b="1" i="1" sz="2000">
                  <a:solidFill>
                    <a:schemeClr val="dk1"/>
                  </a:solidFill>
                  <a:latin typeface="Times New Roman"/>
                  <a:ea typeface="Times New Roman"/>
                  <a:cs typeface="Times New Roman"/>
                  <a:sym typeface="Times New Roman"/>
                </a:endParaRPr>
              </a:p>
              <a:p>
                <a:pPr indent="0" lvl="0" marL="457200" rtl="0" algn="l">
                  <a:lnSpc>
                    <a:spcPct val="115000"/>
                  </a:lnSpc>
                  <a:spcBef>
                    <a:spcPts val="0"/>
                  </a:spcBef>
                  <a:spcAft>
                    <a:spcPts val="0"/>
                  </a:spcAft>
                  <a:buNone/>
                </a:pPr>
                <a:r>
                  <a:t/>
                </a:r>
                <a:endParaRPr sz="2000">
                  <a:solidFill>
                    <a:schemeClr val="dk1"/>
                  </a:solidFill>
                </a:endParaRPr>
              </a:p>
              <a:p>
                <a:pPr indent="0" lvl="0" marL="0" rtl="0" algn="l">
                  <a:lnSpc>
                    <a:spcPct val="115000"/>
                  </a:lnSpc>
                  <a:spcBef>
                    <a:spcPts val="0"/>
                  </a:spcBef>
                  <a:spcAft>
                    <a:spcPts val="0"/>
                  </a:spcAft>
                  <a:buNone/>
                </a:pPr>
                <a:r>
                  <a:t/>
                </a:r>
                <a:endParaRPr sz="2000">
                  <a:solidFill>
                    <a:schemeClr val="dk1"/>
                  </a:solidFill>
                </a:endParaRPr>
              </a:p>
              <a:p>
                <a:pPr indent="0" lvl="0" marL="0" rtl="0" algn="l">
                  <a:lnSpc>
                    <a:spcPct val="115000"/>
                  </a:lnSpc>
                  <a:spcBef>
                    <a:spcPts val="0"/>
                  </a:spcBef>
                  <a:spcAft>
                    <a:spcPts val="0"/>
                  </a:spcAft>
                  <a:buNone/>
                </a:pPr>
                <a:r>
                  <a:t/>
                </a:r>
                <a:endParaRPr sz="2000">
                  <a:solidFill>
                    <a:schemeClr val="dk1"/>
                  </a:solidFill>
                </a:endParaRPr>
              </a:p>
              <a:p>
                <a:pPr indent="-355600" lvl="0" marL="457200" rtl="0" algn="l">
                  <a:lnSpc>
                    <a:spcPct val="115000"/>
                  </a:lnSpc>
                  <a:spcBef>
                    <a:spcPts val="0"/>
                  </a:spcBef>
                  <a:spcAft>
                    <a:spcPts val="0"/>
                  </a:spcAft>
                  <a:buClr>
                    <a:schemeClr val="dk1"/>
                  </a:buClr>
                  <a:buSzPts val="2000"/>
                  <a:buChar char="●"/>
                </a:pPr>
                <a:r>
                  <a:rPr lang="it-IT" sz="2000">
                    <a:solidFill>
                      <a:schemeClr val="dk1"/>
                    </a:solidFill>
                  </a:rPr>
                  <a:t>Critic updates </a:t>
                </a:r>
                <a:r>
                  <a:rPr b="1" lang="it-IT" sz="2000">
                    <a:solidFill>
                      <a:schemeClr val="dk1"/>
                    </a:solidFill>
                    <a:latin typeface="Times New Roman"/>
                    <a:ea typeface="Times New Roman"/>
                    <a:cs typeface="Times New Roman"/>
                    <a:sym typeface="Times New Roman"/>
                  </a:rPr>
                  <a:t>w</a:t>
                </a:r>
                <a:r>
                  <a:rPr lang="it-IT" sz="2000">
                    <a:solidFill>
                      <a:schemeClr val="dk1"/>
                    </a:solidFill>
                  </a:rPr>
                  <a:t> </a:t>
                </a:r>
                <a:endParaRPr sz="2000">
                  <a:solidFill>
                    <a:schemeClr val="dk1"/>
                  </a:solidFill>
                </a:endParaRPr>
              </a:p>
              <a:p>
                <a:pPr indent="0" lvl="0" marL="0" rtl="0" algn="l">
                  <a:lnSpc>
                    <a:spcPct val="115000"/>
                  </a:lnSpc>
                  <a:spcBef>
                    <a:spcPts val="0"/>
                  </a:spcBef>
                  <a:spcAft>
                    <a:spcPts val="0"/>
                  </a:spcAft>
                  <a:buNone/>
                </a:pPr>
                <a:r>
                  <a:t/>
                </a:r>
                <a:endParaRPr sz="2000">
                  <a:solidFill>
                    <a:schemeClr val="dk1"/>
                  </a:solidFill>
                </a:endParaRPr>
              </a:p>
              <a:p>
                <a:pPr indent="0" lvl="0" marL="0" rtl="0" algn="l">
                  <a:lnSpc>
                    <a:spcPct val="115000"/>
                  </a:lnSpc>
                  <a:spcBef>
                    <a:spcPts val="0"/>
                  </a:spcBef>
                  <a:spcAft>
                    <a:spcPts val="0"/>
                  </a:spcAft>
                  <a:buNone/>
                </a:pPr>
                <a:r>
                  <a:t/>
                </a:r>
                <a:endParaRPr sz="2000">
                  <a:solidFill>
                    <a:schemeClr val="dk1"/>
                  </a:solidFill>
                </a:endParaRPr>
              </a:p>
            </p:txBody>
          </p:sp>
          <p:pic>
            <p:nvPicPr>
              <p:cNvPr id="270" name="Google Shape;270;g37c5e9e52e0_0_354"/>
              <p:cNvPicPr preferRelativeResize="0"/>
              <p:nvPr/>
            </p:nvPicPr>
            <p:blipFill rotWithShape="1">
              <a:blip r:embed="rId3">
                <a:alphaModFix/>
              </a:blip>
              <a:srcRect b="48752" l="0" r="0" t="0"/>
              <a:stretch/>
            </p:blipFill>
            <p:spPr>
              <a:xfrm>
                <a:off x="600925" y="4008313"/>
                <a:ext cx="5175601" cy="499775"/>
              </a:xfrm>
              <a:prstGeom prst="rect">
                <a:avLst/>
              </a:prstGeom>
              <a:noFill/>
              <a:ln>
                <a:noFill/>
              </a:ln>
            </p:spPr>
          </p:pic>
          <p:pic>
            <p:nvPicPr>
              <p:cNvPr id="271" name="Google Shape;271;g37c5e9e52e0_0_354"/>
              <p:cNvPicPr preferRelativeResize="0"/>
              <p:nvPr/>
            </p:nvPicPr>
            <p:blipFill>
              <a:blip r:embed="rId4">
                <a:alphaModFix/>
              </a:blip>
              <a:stretch>
                <a:fillRect/>
              </a:stretch>
            </p:blipFill>
            <p:spPr>
              <a:xfrm>
                <a:off x="985200" y="2872363"/>
                <a:ext cx="4079725" cy="732425"/>
              </a:xfrm>
              <a:prstGeom prst="rect">
                <a:avLst/>
              </a:prstGeom>
              <a:noFill/>
              <a:ln>
                <a:noFill/>
              </a:ln>
            </p:spPr>
          </p:pic>
          <p:pic>
            <p:nvPicPr>
              <p:cNvPr id="272" name="Google Shape;272;g37c5e9e52e0_0_354"/>
              <p:cNvPicPr preferRelativeResize="0"/>
              <p:nvPr/>
            </p:nvPicPr>
            <p:blipFill>
              <a:blip r:embed="rId5">
                <a:alphaModFix/>
              </a:blip>
              <a:stretch>
                <a:fillRect/>
              </a:stretch>
            </p:blipFill>
            <p:spPr>
              <a:xfrm>
                <a:off x="596662" y="5439000"/>
                <a:ext cx="5184122" cy="499750"/>
              </a:xfrm>
              <a:prstGeom prst="rect">
                <a:avLst/>
              </a:prstGeom>
              <a:noFill/>
              <a:ln>
                <a:noFill/>
              </a:ln>
            </p:spPr>
          </p:pic>
        </p:grpSp>
        <p:sp>
          <p:nvSpPr>
            <p:cNvPr id="273" name="Google Shape;273;g37c5e9e52e0_0_354"/>
            <p:cNvSpPr txBox="1"/>
            <p:nvPr/>
          </p:nvSpPr>
          <p:spPr>
            <a:xfrm>
              <a:off x="1165850" y="4394600"/>
              <a:ext cx="47748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it-IT">
                  <a:solidFill>
                    <a:srgbClr val="FF0000"/>
                  </a:solidFill>
                </a:rPr>
                <a:t>expected advantage-weighted log prob of selected actions</a:t>
              </a:r>
              <a:endParaRPr>
                <a:solidFill>
                  <a:srgbClr val="FF0000"/>
                </a:solidFill>
              </a:endParaRPr>
            </a:p>
          </p:txBody>
        </p:sp>
      </p:grpSp>
      <p:grpSp>
        <p:nvGrpSpPr>
          <p:cNvPr id="274" name="Google Shape;274;g37c5e9e52e0_0_354"/>
          <p:cNvGrpSpPr/>
          <p:nvPr/>
        </p:nvGrpSpPr>
        <p:grpSpPr>
          <a:xfrm>
            <a:off x="6096000" y="1705800"/>
            <a:ext cx="6134225" cy="5104800"/>
            <a:chOff x="6096000" y="1705800"/>
            <a:chExt cx="6134225" cy="5104800"/>
          </a:xfrm>
        </p:grpSpPr>
        <p:grpSp>
          <p:nvGrpSpPr>
            <p:cNvPr id="275" name="Google Shape;275;g37c5e9e52e0_0_354"/>
            <p:cNvGrpSpPr/>
            <p:nvPr/>
          </p:nvGrpSpPr>
          <p:grpSpPr>
            <a:xfrm>
              <a:off x="6096000" y="1705800"/>
              <a:ext cx="5958536" cy="5104800"/>
              <a:chOff x="6096000" y="1705800"/>
              <a:chExt cx="5958536" cy="5104800"/>
            </a:xfrm>
          </p:grpSpPr>
          <p:cxnSp>
            <p:nvCxnSpPr>
              <p:cNvPr id="276" name="Google Shape;276;g37c5e9e52e0_0_354"/>
              <p:cNvCxnSpPr>
                <a:endCxn id="266" idx="2"/>
              </p:cNvCxnSpPr>
              <p:nvPr/>
            </p:nvCxnSpPr>
            <p:spPr>
              <a:xfrm rot="10800000">
                <a:off x="6096000" y="1705800"/>
                <a:ext cx="0" cy="5104800"/>
              </a:xfrm>
              <a:prstGeom prst="straightConnector1">
                <a:avLst/>
              </a:prstGeom>
              <a:noFill/>
              <a:ln cap="flat" cmpd="sng" w="28575">
                <a:solidFill>
                  <a:schemeClr val="dk1"/>
                </a:solidFill>
                <a:prstDash val="solid"/>
                <a:round/>
                <a:headEnd len="med" w="med" type="none"/>
                <a:tailEnd len="med" w="med" type="none"/>
              </a:ln>
            </p:spPr>
          </p:cxnSp>
          <p:sp>
            <p:nvSpPr>
              <p:cNvPr id="277" name="Google Shape;277;g37c5e9e52e0_0_354"/>
              <p:cNvSpPr txBox="1"/>
              <p:nvPr/>
            </p:nvSpPr>
            <p:spPr>
              <a:xfrm>
                <a:off x="6291525" y="1753274"/>
                <a:ext cx="5659800" cy="4386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it-IT" sz="2000">
                    <a:solidFill>
                      <a:schemeClr val="dk1"/>
                    </a:solidFill>
                  </a:rPr>
                  <a:t>Proximal Policy Optimization (PPO)</a:t>
                </a:r>
                <a:endParaRPr b="1" sz="2000">
                  <a:solidFill>
                    <a:schemeClr val="dk1"/>
                  </a:solidFill>
                </a:endParaRPr>
              </a:p>
              <a:p>
                <a:pPr indent="-355600" lvl="0" marL="457200" rtl="0" algn="l">
                  <a:lnSpc>
                    <a:spcPct val="115000"/>
                  </a:lnSpc>
                  <a:spcBef>
                    <a:spcPts val="0"/>
                  </a:spcBef>
                  <a:spcAft>
                    <a:spcPts val="0"/>
                  </a:spcAft>
                  <a:buClr>
                    <a:schemeClr val="dk1"/>
                  </a:buClr>
                  <a:buSzPts val="2000"/>
                  <a:buChar char="●"/>
                </a:pPr>
                <a:r>
                  <a:rPr lang="it-IT" sz="2000">
                    <a:solidFill>
                      <a:schemeClr val="dk1"/>
                    </a:solidFill>
                  </a:rPr>
                  <a:t>TRPO’s goal: Stabilize policy updates</a:t>
                </a:r>
                <a:endParaRPr sz="2000">
                  <a:solidFill>
                    <a:schemeClr val="dk1"/>
                  </a:solidFill>
                </a:endParaRPr>
              </a:p>
              <a:p>
                <a:pPr indent="-355600" lvl="0" marL="457200" rtl="0" algn="l">
                  <a:lnSpc>
                    <a:spcPct val="115000"/>
                  </a:lnSpc>
                  <a:spcBef>
                    <a:spcPts val="0"/>
                  </a:spcBef>
                  <a:spcAft>
                    <a:spcPts val="0"/>
                  </a:spcAft>
                  <a:buClr>
                    <a:schemeClr val="dk1"/>
                  </a:buClr>
                  <a:buSzPts val="2000"/>
                  <a:buChar char="●"/>
                </a:pPr>
                <a:r>
                  <a:rPr lang="it-IT" sz="2000">
                    <a:solidFill>
                      <a:schemeClr val="dk1"/>
                    </a:solidFill>
                  </a:rPr>
                  <a:t>TRPO optimization (actor)</a:t>
                </a:r>
                <a:endParaRPr sz="2000">
                  <a:solidFill>
                    <a:schemeClr val="dk1"/>
                  </a:solidFill>
                </a:endParaRPr>
              </a:p>
              <a:p>
                <a:pPr indent="0" lvl="0" marL="457200" rtl="0" algn="l">
                  <a:lnSpc>
                    <a:spcPct val="115000"/>
                  </a:lnSpc>
                  <a:spcBef>
                    <a:spcPts val="0"/>
                  </a:spcBef>
                  <a:spcAft>
                    <a:spcPts val="0"/>
                  </a:spcAft>
                  <a:buNone/>
                </a:pPr>
                <a:r>
                  <a:t/>
                </a:r>
                <a:endParaRPr sz="2000">
                  <a:solidFill>
                    <a:schemeClr val="dk1"/>
                  </a:solidFill>
                </a:endParaRPr>
              </a:p>
              <a:p>
                <a:pPr indent="0" lvl="0" marL="457200" rtl="0" algn="l">
                  <a:lnSpc>
                    <a:spcPct val="115000"/>
                  </a:lnSpc>
                  <a:spcBef>
                    <a:spcPts val="0"/>
                  </a:spcBef>
                  <a:spcAft>
                    <a:spcPts val="0"/>
                  </a:spcAft>
                  <a:buNone/>
                </a:pPr>
                <a:r>
                  <a:t/>
                </a:r>
                <a:endParaRPr sz="2000">
                  <a:solidFill>
                    <a:schemeClr val="dk1"/>
                  </a:solidFill>
                </a:endParaRPr>
              </a:p>
              <a:p>
                <a:pPr indent="0" lvl="0" marL="457200" rtl="0" algn="l">
                  <a:lnSpc>
                    <a:spcPct val="115000"/>
                  </a:lnSpc>
                  <a:spcBef>
                    <a:spcPts val="0"/>
                  </a:spcBef>
                  <a:spcAft>
                    <a:spcPts val="0"/>
                  </a:spcAft>
                  <a:buNone/>
                </a:pPr>
                <a:r>
                  <a:t/>
                </a:r>
                <a:endParaRPr sz="2000">
                  <a:solidFill>
                    <a:schemeClr val="dk1"/>
                  </a:solidFill>
                </a:endParaRPr>
              </a:p>
              <a:p>
                <a:pPr indent="0" lvl="0" marL="0" rtl="0" algn="l">
                  <a:lnSpc>
                    <a:spcPct val="115000"/>
                  </a:lnSpc>
                  <a:spcBef>
                    <a:spcPts val="0"/>
                  </a:spcBef>
                  <a:spcAft>
                    <a:spcPts val="0"/>
                  </a:spcAft>
                  <a:buNone/>
                </a:pPr>
                <a:r>
                  <a:t/>
                </a:r>
                <a:endParaRPr sz="2000">
                  <a:solidFill>
                    <a:schemeClr val="dk1"/>
                  </a:solidFill>
                </a:endParaRPr>
              </a:p>
              <a:p>
                <a:pPr indent="0" lvl="0" marL="457200" rtl="0" algn="l">
                  <a:lnSpc>
                    <a:spcPct val="115000"/>
                  </a:lnSpc>
                  <a:spcBef>
                    <a:spcPts val="0"/>
                  </a:spcBef>
                  <a:spcAft>
                    <a:spcPts val="0"/>
                  </a:spcAft>
                  <a:buNone/>
                </a:pPr>
                <a:r>
                  <a:t/>
                </a:r>
                <a:endParaRPr sz="2000">
                  <a:solidFill>
                    <a:schemeClr val="dk1"/>
                  </a:solidFill>
                </a:endParaRPr>
              </a:p>
              <a:p>
                <a:pPr indent="0" lvl="0" marL="457200" rtl="0" algn="l">
                  <a:lnSpc>
                    <a:spcPct val="115000"/>
                  </a:lnSpc>
                  <a:spcBef>
                    <a:spcPts val="0"/>
                  </a:spcBef>
                  <a:spcAft>
                    <a:spcPts val="0"/>
                  </a:spcAft>
                  <a:buNone/>
                </a:pPr>
                <a:r>
                  <a:t/>
                </a:r>
                <a:endParaRPr sz="2000">
                  <a:solidFill>
                    <a:schemeClr val="dk1"/>
                  </a:solidFill>
                </a:endParaRPr>
              </a:p>
              <a:p>
                <a:pPr indent="-355600" lvl="0" marL="457200" rtl="0" algn="l">
                  <a:lnSpc>
                    <a:spcPct val="115000"/>
                  </a:lnSpc>
                  <a:spcBef>
                    <a:spcPts val="0"/>
                  </a:spcBef>
                  <a:spcAft>
                    <a:spcPts val="0"/>
                  </a:spcAft>
                  <a:buClr>
                    <a:schemeClr val="dk1"/>
                  </a:buClr>
                  <a:buSzPts val="2000"/>
                  <a:buChar char="●"/>
                </a:pPr>
                <a:r>
                  <a:rPr lang="it-IT" sz="2000">
                    <a:solidFill>
                      <a:schemeClr val="dk1"/>
                    </a:solidFill>
                  </a:rPr>
                  <a:t>Issue: Costly due to KL constraint</a:t>
                </a:r>
                <a:endParaRPr sz="2000">
                  <a:solidFill>
                    <a:schemeClr val="dk1"/>
                  </a:solidFill>
                </a:endParaRPr>
              </a:p>
              <a:p>
                <a:pPr indent="-355600" lvl="0" marL="457200" rtl="0" algn="l">
                  <a:lnSpc>
                    <a:spcPct val="115000"/>
                  </a:lnSpc>
                  <a:spcBef>
                    <a:spcPts val="0"/>
                  </a:spcBef>
                  <a:spcAft>
                    <a:spcPts val="0"/>
                  </a:spcAft>
                  <a:buClr>
                    <a:schemeClr val="dk1"/>
                  </a:buClr>
                  <a:buSzPts val="2000"/>
                  <a:buChar char="●"/>
                </a:pPr>
                <a:r>
                  <a:rPr lang="it-IT" sz="2000">
                    <a:solidFill>
                      <a:schemeClr val="dk1"/>
                    </a:solidFill>
                  </a:rPr>
                  <a:t>PPO’s proposal: Clipped surrogate objective</a:t>
                </a:r>
                <a:endParaRPr sz="2000">
                  <a:solidFill>
                    <a:schemeClr val="dk1"/>
                  </a:solidFill>
                </a:endParaRPr>
              </a:p>
              <a:p>
                <a:pPr indent="0" lvl="0" marL="0" rtl="0" algn="l">
                  <a:lnSpc>
                    <a:spcPct val="115000"/>
                  </a:lnSpc>
                  <a:spcBef>
                    <a:spcPts val="0"/>
                  </a:spcBef>
                  <a:spcAft>
                    <a:spcPts val="0"/>
                  </a:spcAft>
                  <a:buNone/>
                </a:pPr>
                <a:r>
                  <a:t/>
                </a:r>
                <a:endParaRPr sz="2000">
                  <a:solidFill>
                    <a:schemeClr val="dk1"/>
                  </a:solidFill>
                </a:endParaRPr>
              </a:p>
            </p:txBody>
          </p:sp>
          <p:sp>
            <p:nvSpPr>
              <p:cNvPr id="278" name="Google Shape;278;g37c5e9e52e0_0_354"/>
              <p:cNvSpPr txBox="1"/>
              <p:nvPr/>
            </p:nvSpPr>
            <p:spPr>
              <a:xfrm>
                <a:off x="6291525" y="4399980"/>
                <a:ext cx="32865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IT">
                    <a:solidFill>
                      <a:srgbClr val="FF0000"/>
                    </a:solidFill>
                  </a:rPr>
                  <a:t>Constraint on KL divergence between new and old policy distributions</a:t>
                </a:r>
                <a:endParaRPr>
                  <a:solidFill>
                    <a:srgbClr val="FF0000"/>
                  </a:solidFill>
                </a:endParaRPr>
              </a:p>
            </p:txBody>
          </p:sp>
          <p:pic>
            <p:nvPicPr>
              <p:cNvPr id="279" name="Google Shape;279;g37c5e9e52e0_0_354"/>
              <p:cNvPicPr preferRelativeResize="0"/>
              <p:nvPr/>
            </p:nvPicPr>
            <p:blipFill>
              <a:blip r:embed="rId6">
                <a:alphaModFix/>
              </a:blip>
              <a:stretch>
                <a:fillRect/>
              </a:stretch>
            </p:blipFill>
            <p:spPr>
              <a:xfrm>
                <a:off x="7001438" y="3296343"/>
                <a:ext cx="4079726" cy="1005289"/>
              </a:xfrm>
              <a:prstGeom prst="rect">
                <a:avLst/>
              </a:prstGeom>
              <a:noFill/>
              <a:ln>
                <a:noFill/>
              </a:ln>
            </p:spPr>
          </p:pic>
          <p:pic>
            <p:nvPicPr>
              <p:cNvPr id="280" name="Google Shape;280;g37c5e9e52e0_0_354"/>
              <p:cNvPicPr preferRelativeResize="0"/>
              <p:nvPr/>
            </p:nvPicPr>
            <p:blipFill>
              <a:blip r:embed="rId7">
                <a:alphaModFix/>
              </a:blip>
              <a:stretch>
                <a:fillRect/>
              </a:stretch>
            </p:blipFill>
            <p:spPr>
              <a:xfrm>
                <a:off x="6188313" y="5730977"/>
                <a:ext cx="5866224" cy="283250"/>
              </a:xfrm>
              <a:prstGeom prst="rect">
                <a:avLst/>
              </a:prstGeom>
              <a:noFill/>
              <a:ln>
                <a:noFill/>
              </a:ln>
            </p:spPr>
          </p:pic>
          <p:pic>
            <p:nvPicPr>
              <p:cNvPr id="281" name="Google Shape;281;g37c5e9e52e0_0_354"/>
              <p:cNvPicPr preferRelativeResize="0"/>
              <p:nvPr/>
            </p:nvPicPr>
            <p:blipFill>
              <a:blip r:embed="rId8">
                <a:alphaModFix/>
              </a:blip>
              <a:stretch>
                <a:fillRect/>
              </a:stretch>
            </p:blipFill>
            <p:spPr>
              <a:xfrm>
                <a:off x="6188319" y="6122221"/>
                <a:ext cx="1729025" cy="437100"/>
              </a:xfrm>
              <a:prstGeom prst="rect">
                <a:avLst/>
              </a:prstGeom>
              <a:noFill/>
              <a:ln>
                <a:noFill/>
              </a:ln>
            </p:spPr>
          </p:pic>
          <p:cxnSp>
            <p:nvCxnSpPr>
              <p:cNvPr id="282" name="Google Shape;282;g37c5e9e52e0_0_354"/>
              <p:cNvCxnSpPr/>
              <p:nvPr/>
            </p:nvCxnSpPr>
            <p:spPr>
              <a:xfrm>
                <a:off x="9519225" y="6001137"/>
                <a:ext cx="0" cy="219300"/>
              </a:xfrm>
              <a:prstGeom prst="straightConnector1">
                <a:avLst/>
              </a:prstGeom>
              <a:noFill/>
              <a:ln cap="flat" cmpd="sng" w="9525">
                <a:solidFill>
                  <a:schemeClr val="dk1"/>
                </a:solidFill>
                <a:prstDash val="solid"/>
                <a:round/>
                <a:headEnd len="med" w="med" type="none"/>
                <a:tailEnd len="med" w="med" type="triangle"/>
              </a:ln>
            </p:spPr>
          </p:cxnSp>
          <p:sp>
            <p:nvSpPr>
              <p:cNvPr id="283" name="Google Shape;283;g37c5e9e52e0_0_354"/>
              <p:cNvSpPr txBox="1"/>
              <p:nvPr/>
            </p:nvSpPr>
            <p:spPr>
              <a:xfrm>
                <a:off x="8865525" y="6163627"/>
                <a:ext cx="1307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IT">
                    <a:solidFill>
                      <a:srgbClr val="FF0000"/>
                    </a:solidFill>
                  </a:rPr>
                  <a:t>Integrated KL constraint</a:t>
                </a:r>
                <a:endParaRPr>
                  <a:solidFill>
                    <a:srgbClr val="FF0000"/>
                  </a:solidFill>
                </a:endParaRPr>
              </a:p>
            </p:txBody>
          </p:sp>
          <p:sp>
            <p:nvSpPr>
              <p:cNvPr id="284" name="Google Shape;284;g37c5e9e52e0_0_354"/>
              <p:cNvSpPr txBox="1"/>
              <p:nvPr/>
            </p:nvSpPr>
            <p:spPr>
              <a:xfrm>
                <a:off x="10236700" y="6122198"/>
                <a:ext cx="1650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IT">
                    <a:solidFill>
                      <a:srgbClr val="FF0000"/>
                    </a:solidFill>
                  </a:rPr>
                  <a:t>Controls range of policy updates</a:t>
                </a:r>
                <a:endParaRPr>
                  <a:solidFill>
                    <a:srgbClr val="FF0000"/>
                  </a:solidFill>
                </a:endParaRPr>
              </a:p>
            </p:txBody>
          </p:sp>
          <p:cxnSp>
            <p:nvCxnSpPr>
              <p:cNvPr id="285" name="Google Shape;285;g37c5e9e52e0_0_354"/>
              <p:cNvCxnSpPr/>
              <p:nvPr/>
            </p:nvCxnSpPr>
            <p:spPr>
              <a:xfrm>
                <a:off x="10575600" y="5977677"/>
                <a:ext cx="281100" cy="257700"/>
              </a:xfrm>
              <a:prstGeom prst="straightConnector1">
                <a:avLst/>
              </a:prstGeom>
              <a:noFill/>
              <a:ln cap="flat" cmpd="sng" w="9525">
                <a:solidFill>
                  <a:schemeClr val="dk1"/>
                </a:solidFill>
                <a:prstDash val="solid"/>
                <a:round/>
                <a:headEnd len="med" w="med" type="none"/>
                <a:tailEnd len="med" w="med" type="triangle"/>
              </a:ln>
            </p:spPr>
          </p:cxnSp>
          <p:cxnSp>
            <p:nvCxnSpPr>
              <p:cNvPr id="286" name="Google Shape;286;g37c5e9e52e0_0_354"/>
              <p:cNvCxnSpPr/>
              <p:nvPr/>
            </p:nvCxnSpPr>
            <p:spPr>
              <a:xfrm flipH="1">
                <a:off x="10983950" y="5980577"/>
                <a:ext cx="97200" cy="248700"/>
              </a:xfrm>
              <a:prstGeom prst="straightConnector1">
                <a:avLst/>
              </a:prstGeom>
              <a:noFill/>
              <a:ln cap="flat" cmpd="sng" w="9525">
                <a:solidFill>
                  <a:schemeClr val="dk1"/>
                </a:solidFill>
                <a:prstDash val="solid"/>
                <a:round/>
                <a:headEnd len="med" w="med" type="none"/>
                <a:tailEnd len="med" w="med" type="triangle"/>
              </a:ln>
            </p:spPr>
          </p:cxnSp>
          <p:sp>
            <p:nvSpPr>
              <p:cNvPr id="287" name="Google Shape;287;g37c5e9e52e0_0_354"/>
              <p:cNvSpPr txBox="1"/>
              <p:nvPr/>
            </p:nvSpPr>
            <p:spPr>
              <a:xfrm>
                <a:off x="9671625" y="4399980"/>
                <a:ext cx="2382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IT">
                    <a:solidFill>
                      <a:srgbClr val="FF0000"/>
                    </a:solidFill>
                  </a:rPr>
                  <a:t>Prevents large policy shifts</a:t>
                </a:r>
                <a:endParaRPr>
                  <a:solidFill>
                    <a:srgbClr val="FF0000"/>
                  </a:solidFill>
                </a:endParaRPr>
              </a:p>
            </p:txBody>
          </p:sp>
          <p:cxnSp>
            <p:nvCxnSpPr>
              <p:cNvPr id="288" name="Google Shape;288;g37c5e9e52e0_0_354"/>
              <p:cNvCxnSpPr/>
              <p:nvPr/>
            </p:nvCxnSpPr>
            <p:spPr>
              <a:xfrm>
                <a:off x="10758675" y="4288380"/>
                <a:ext cx="3600" cy="226500"/>
              </a:xfrm>
              <a:prstGeom prst="straightConnector1">
                <a:avLst/>
              </a:prstGeom>
              <a:noFill/>
              <a:ln cap="flat" cmpd="sng" w="9525">
                <a:solidFill>
                  <a:schemeClr val="dk1"/>
                </a:solidFill>
                <a:prstDash val="solid"/>
                <a:round/>
                <a:headEnd len="med" w="med" type="none"/>
                <a:tailEnd len="med" w="med" type="triangle"/>
              </a:ln>
            </p:spPr>
          </p:cxnSp>
          <p:cxnSp>
            <p:nvCxnSpPr>
              <p:cNvPr id="289" name="Google Shape;289;g37c5e9e52e0_0_354"/>
              <p:cNvCxnSpPr/>
              <p:nvPr/>
            </p:nvCxnSpPr>
            <p:spPr>
              <a:xfrm flipH="1">
                <a:off x="7856850" y="4265180"/>
                <a:ext cx="7800" cy="210000"/>
              </a:xfrm>
              <a:prstGeom prst="straightConnector1">
                <a:avLst/>
              </a:prstGeom>
              <a:noFill/>
              <a:ln cap="flat" cmpd="sng" w="9525">
                <a:solidFill>
                  <a:schemeClr val="dk1"/>
                </a:solidFill>
                <a:prstDash val="solid"/>
                <a:round/>
                <a:headEnd len="med" w="med" type="none"/>
                <a:tailEnd len="med" w="med" type="triangle"/>
              </a:ln>
            </p:spPr>
          </p:cxnSp>
        </p:grpSp>
        <p:sp>
          <p:nvSpPr>
            <p:cNvPr id="290" name="Google Shape;290;g37c5e9e52e0_0_354"/>
            <p:cNvSpPr txBox="1"/>
            <p:nvPr/>
          </p:nvSpPr>
          <p:spPr>
            <a:xfrm>
              <a:off x="6271625" y="2857200"/>
              <a:ext cx="59586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it-IT">
                  <a:solidFill>
                    <a:srgbClr val="FF0000"/>
                  </a:solidFill>
                </a:rPr>
                <a:t>E</a:t>
              </a:r>
              <a:r>
                <a:rPr lang="it-IT">
                  <a:solidFill>
                    <a:srgbClr val="FF0000"/>
                  </a:solidFill>
                </a:rPr>
                <a:t>xpected advantage-weighted prob ratio of current policy over old policy</a:t>
              </a:r>
              <a:endParaRPr>
                <a:solidFill>
                  <a:srgbClr val="FF0000"/>
                </a:solidFill>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6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Tema di Offic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ema di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2022-07-26T10:43:33Z</dcterms:created>
  <dc:creator>Bocchi Giuliano</dc:creator>
</cp:coreProperties>
</file>